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34"/>
  </p:notesMasterIdLst>
  <p:sldIdLst>
    <p:sldId id="8042" r:id="rId2"/>
    <p:sldId id="582" r:id="rId3"/>
    <p:sldId id="8032" r:id="rId4"/>
    <p:sldId id="8001" r:id="rId5"/>
    <p:sldId id="8002" r:id="rId6"/>
    <p:sldId id="8006" r:id="rId7"/>
    <p:sldId id="8021" r:id="rId8"/>
    <p:sldId id="8010" r:id="rId9"/>
    <p:sldId id="8011" r:id="rId10"/>
    <p:sldId id="8052" r:id="rId11"/>
    <p:sldId id="8036" r:id="rId12"/>
    <p:sldId id="8014" r:id="rId13"/>
    <p:sldId id="8037" r:id="rId14"/>
    <p:sldId id="8039" r:id="rId15"/>
    <p:sldId id="8017" r:id="rId16"/>
    <p:sldId id="8024" r:id="rId17"/>
    <p:sldId id="8041" r:id="rId18"/>
    <p:sldId id="8027" r:id="rId19"/>
    <p:sldId id="8028" r:id="rId20"/>
    <p:sldId id="8029" r:id="rId21"/>
    <p:sldId id="8048" r:id="rId22"/>
    <p:sldId id="8053" r:id="rId23"/>
    <p:sldId id="8054" r:id="rId24"/>
    <p:sldId id="8049" r:id="rId25"/>
    <p:sldId id="8045" r:id="rId26"/>
    <p:sldId id="8046" r:id="rId27"/>
    <p:sldId id="8047" r:id="rId28"/>
    <p:sldId id="8051" r:id="rId29"/>
    <p:sldId id="8050" r:id="rId30"/>
    <p:sldId id="8044" r:id="rId31"/>
    <p:sldId id="8043" r:id="rId32"/>
    <p:sldId id="8008" r:id="rId3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gnacio Cobo" initials="IC" lastIdx="1" clrIdx="0">
    <p:extLst>
      <p:ext uri="{19B8F6BF-5375-455C-9EA6-DF929625EA0E}">
        <p15:presenceInfo xmlns:p15="http://schemas.microsoft.com/office/powerpoint/2012/main" userId="S-1-5-21-1606980848-1897051121-1801674531-6709" providerId="AD"/>
      </p:ext>
    </p:extLst>
  </p:cmAuthor>
  <p:cmAuthor id="2" name="Cristian Mosella Vial" initials="CMV" lastIdx="1" clrIdx="1">
    <p:extLst>
      <p:ext uri="{19B8F6BF-5375-455C-9EA6-DF929625EA0E}">
        <p15:presenceInfo xmlns:p15="http://schemas.microsoft.com/office/powerpoint/2012/main" userId="S-1-5-21-12604286-1520854999-633696768-132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3366FF"/>
    <a:srgbClr val="266FE0"/>
    <a:srgbClr val="000000"/>
    <a:srgbClr val="F3F5FA"/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2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8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2EBBEB-02CA-450A-ADF0-7E1C99D8D2D1}" type="doc">
      <dgm:prSet loTypeId="urn:microsoft.com/office/officeart/2005/8/layout/hProcess11" loCatId="process" qsTypeId="urn:microsoft.com/office/officeart/2005/8/quickstyle/simple4" qsCatId="simple" csTypeId="urn:microsoft.com/office/officeart/2005/8/colors/colorful4" csCatId="colorful" phldr="1"/>
      <dgm:spPr/>
    </dgm:pt>
    <dgm:pt modelId="{11AE9903-8A7D-40BB-AF2D-0827DA2C4880}">
      <dgm:prSet phldrT="[Texto]" custT="1"/>
      <dgm:spPr/>
      <dgm:t>
        <a:bodyPr/>
        <a:lstStyle/>
        <a:p>
          <a:r>
            <a:rPr lang="es-ES" sz="1400" b="1" dirty="0">
              <a:latin typeface="Calibri" panose="020F0502020204030204" pitchFamily="34" charset="0"/>
              <a:cs typeface="Calibri" panose="020F0502020204030204" pitchFamily="34" charset="0"/>
            </a:rPr>
            <a:t>Publicación</a:t>
          </a:r>
          <a:r>
            <a:rPr lang="es-ES" sz="1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1400" b="1" dirty="0">
              <a:latin typeface="Calibri" panose="020F0502020204030204" pitchFamily="34" charset="0"/>
              <a:cs typeface="Calibri" panose="020F0502020204030204" pitchFamily="34" charset="0"/>
            </a:rPr>
            <a:t>de la Ley  Diario Oficial</a:t>
          </a:r>
        </a:p>
      </dgm:t>
    </dgm:pt>
    <dgm:pt modelId="{92C6F6EE-E440-4C94-A517-2DE87BF86B82}" type="parTrans" cxnId="{040B7B91-68A6-40D3-BEEC-086C3609372F}">
      <dgm:prSet/>
      <dgm:spPr/>
      <dgm:t>
        <a:bodyPr/>
        <a:lstStyle/>
        <a:p>
          <a:endParaRPr lang="es-ES"/>
        </a:p>
      </dgm:t>
    </dgm:pt>
    <dgm:pt modelId="{D399CA55-417C-43BC-A648-1F4C0D1A7548}" type="sibTrans" cxnId="{040B7B91-68A6-40D3-BEEC-086C3609372F}">
      <dgm:prSet/>
      <dgm:spPr/>
      <dgm:t>
        <a:bodyPr/>
        <a:lstStyle/>
        <a:p>
          <a:endParaRPr lang="es-ES"/>
        </a:p>
      </dgm:t>
    </dgm:pt>
    <dgm:pt modelId="{C2FA0BAB-FDC3-4AE0-86F6-722946E72E0B}">
      <dgm:prSet phldrT="[Texto]" custT="1"/>
      <dgm:spPr/>
      <dgm:t>
        <a:bodyPr/>
        <a:lstStyle/>
        <a:p>
          <a:r>
            <a:rPr lang="es-ES" sz="1600" b="1" dirty="0">
              <a:latin typeface="Calibri" panose="020F0502020204030204" pitchFamily="34" charset="0"/>
              <a:cs typeface="Calibri" panose="020F0502020204030204" pitchFamily="34" charset="0"/>
            </a:rPr>
            <a:t>16-01-2019</a:t>
          </a:r>
        </a:p>
      </dgm:t>
    </dgm:pt>
    <dgm:pt modelId="{454D0620-CEC4-4301-B58F-41BB41515ADA}" type="parTrans" cxnId="{13754B84-DA63-4B79-92D3-5545467E8F13}">
      <dgm:prSet/>
      <dgm:spPr/>
      <dgm:t>
        <a:bodyPr/>
        <a:lstStyle/>
        <a:p>
          <a:endParaRPr lang="es-ES"/>
        </a:p>
      </dgm:t>
    </dgm:pt>
    <dgm:pt modelId="{92746BDE-2C78-41A4-B63E-702BC0013A17}" type="sibTrans" cxnId="{13754B84-DA63-4B79-92D3-5545467E8F13}">
      <dgm:prSet/>
      <dgm:spPr/>
      <dgm:t>
        <a:bodyPr/>
        <a:lstStyle/>
        <a:p>
          <a:endParaRPr lang="es-ES"/>
        </a:p>
      </dgm:t>
    </dgm:pt>
    <dgm:pt modelId="{1C0E0690-0D28-498A-9713-AAA00D9F988C}">
      <dgm:prSet phldrT="[Texto]" custT="1"/>
      <dgm:spPr/>
      <dgm:t>
        <a:bodyPr/>
        <a:lstStyle/>
        <a:p>
          <a:r>
            <a:rPr lang="es-ES" sz="1400" b="1" dirty="0">
              <a:latin typeface="Calibri" panose="020F0502020204030204" pitchFamily="34" charset="0"/>
              <a:cs typeface="Calibri" panose="020F0502020204030204" pitchFamily="34" charset="0"/>
            </a:rPr>
            <a:t>Entrada en Vigencia</a:t>
          </a:r>
        </a:p>
        <a:p>
          <a:r>
            <a:rPr lang="es-ES" sz="1400" b="1" dirty="0">
              <a:latin typeface="Calibri" panose="020F0502020204030204" pitchFamily="34" charset="0"/>
              <a:cs typeface="Calibri" panose="020F0502020204030204" pitchFamily="34" charset="0"/>
            </a:rPr>
            <a:t>Sector Público*: 30 días </a:t>
          </a:r>
          <a:r>
            <a:rPr lang="es-ES" sz="1000" b="0" dirty="0">
              <a:latin typeface="Calibri" panose="020F0502020204030204" pitchFamily="34" charset="0"/>
              <a:cs typeface="Calibri" panose="020F0502020204030204" pitchFamily="34" charset="0"/>
            </a:rPr>
            <a:t>(hasta 60 días bases de licitación o contratos; *Excepto Sector Salud y Municipios)</a:t>
          </a:r>
        </a:p>
        <a:p>
          <a:r>
            <a:rPr lang="es-ES" sz="1400" b="1" dirty="0">
              <a:latin typeface="Calibri" panose="020F0502020204030204" pitchFamily="34" charset="0"/>
              <a:cs typeface="Calibri" panose="020F0502020204030204" pitchFamily="34" charset="0"/>
            </a:rPr>
            <a:t>Sector Privado: 60 días </a:t>
          </a:r>
        </a:p>
      </dgm:t>
    </dgm:pt>
    <dgm:pt modelId="{20FDDFC3-5A94-4CF6-810E-1E90F9A3B358}" type="parTrans" cxnId="{EDB18B3F-E7D9-4B83-B7F5-951359A51026}">
      <dgm:prSet/>
      <dgm:spPr/>
      <dgm:t>
        <a:bodyPr/>
        <a:lstStyle/>
        <a:p>
          <a:endParaRPr lang="es-ES"/>
        </a:p>
      </dgm:t>
    </dgm:pt>
    <dgm:pt modelId="{15990F3A-020E-4F6E-8FAA-5A892B027742}" type="sibTrans" cxnId="{EDB18B3F-E7D9-4B83-B7F5-951359A51026}">
      <dgm:prSet/>
      <dgm:spPr/>
      <dgm:t>
        <a:bodyPr/>
        <a:lstStyle/>
        <a:p>
          <a:endParaRPr lang="es-ES"/>
        </a:p>
      </dgm:t>
    </dgm:pt>
    <dgm:pt modelId="{814FBD6B-E8B9-4A8A-99A6-3C744024F994}">
      <dgm:prSet phldrT="[Texto]" custT="1"/>
      <dgm:spPr/>
      <dgm:t>
        <a:bodyPr/>
        <a:lstStyle/>
        <a:p>
          <a:r>
            <a:rPr lang="es-ES" sz="1600" b="1" dirty="0">
              <a:latin typeface="Calibri" panose="020F0502020204030204" pitchFamily="34" charset="0"/>
              <a:cs typeface="Calibri" panose="020F0502020204030204" pitchFamily="34" charset="0"/>
            </a:rPr>
            <a:t>16-05-2019</a:t>
          </a:r>
        </a:p>
      </dgm:t>
    </dgm:pt>
    <dgm:pt modelId="{AE47D0DD-79C5-4DC7-8A18-862C95366DE5}" type="parTrans" cxnId="{986B94E3-352B-4CB1-8562-C383188E02D7}">
      <dgm:prSet/>
      <dgm:spPr/>
      <dgm:t>
        <a:bodyPr/>
        <a:lstStyle/>
        <a:p>
          <a:endParaRPr lang="es-ES"/>
        </a:p>
      </dgm:t>
    </dgm:pt>
    <dgm:pt modelId="{ABC08D6C-03A8-45C5-9D67-9A046D3CA252}" type="sibTrans" cxnId="{986B94E3-352B-4CB1-8562-C383188E02D7}">
      <dgm:prSet/>
      <dgm:spPr/>
      <dgm:t>
        <a:bodyPr/>
        <a:lstStyle/>
        <a:p>
          <a:endParaRPr lang="es-ES"/>
        </a:p>
      </dgm:t>
    </dgm:pt>
    <dgm:pt modelId="{30E7E69C-CFDD-4141-8033-E02187194337}">
      <dgm:prSet phldrT="[Texto]" custT="1"/>
      <dgm:spPr/>
      <dgm:t>
        <a:bodyPr/>
        <a:lstStyle/>
        <a:p>
          <a:r>
            <a:rPr lang="es-ES" sz="1400" b="1" dirty="0">
              <a:latin typeface="Calibri" panose="020F0502020204030204" pitchFamily="34" charset="0"/>
              <a:cs typeface="Calibri" panose="020F0502020204030204" pitchFamily="34" charset="0"/>
            </a:rPr>
            <a:t>Sector Privado: 30 días</a:t>
          </a:r>
        </a:p>
      </dgm:t>
    </dgm:pt>
    <dgm:pt modelId="{497FA2C5-344C-4358-A83D-19A6BA41A8C9}" type="parTrans" cxnId="{4961989C-B8C3-45EF-93AF-E20A5C24D9C1}">
      <dgm:prSet/>
      <dgm:spPr/>
      <dgm:t>
        <a:bodyPr/>
        <a:lstStyle/>
        <a:p>
          <a:endParaRPr lang="es-ES"/>
        </a:p>
      </dgm:t>
    </dgm:pt>
    <dgm:pt modelId="{0B3221A2-15F9-4128-8E4D-76E36777D374}" type="sibTrans" cxnId="{4961989C-B8C3-45EF-93AF-E20A5C24D9C1}">
      <dgm:prSet/>
      <dgm:spPr/>
      <dgm:t>
        <a:bodyPr/>
        <a:lstStyle/>
        <a:p>
          <a:endParaRPr lang="es-ES"/>
        </a:p>
      </dgm:t>
    </dgm:pt>
    <dgm:pt modelId="{58E0917B-7C9B-4987-80F4-1B70ACE949A4}">
      <dgm:prSet phldrT="[Texto]" custT="1"/>
      <dgm:spPr/>
      <dgm:t>
        <a:bodyPr/>
        <a:lstStyle/>
        <a:p>
          <a:r>
            <a:rPr lang="es-ES" sz="1600" b="1" dirty="0">
              <a:latin typeface="Calibri" panose="020F0502020204030204" pitchFamily="34" charset="0"/>
              <a:cs typeface="Calibri" panose="020F0502020204030204" pitchFamily="34" charset="0"/>
            </a:rPr>
            <a:t>16-02-2021</a:t>
          </a:r>
        </a:p>
      </dgm:t>
    </dgm:pt>
    <dgm:pt modelId="{D07A6525-9DFD-4263-8BA1-23A50BDAA9FD}" type="parTrans" cxnId="{BA6C4EDD-F687-41F1-8035-65E00B847C4A}">
      <dgm:prSet/>
      <dgm:spPr/>
      <dgm:t>
        <a:bodyPr/>
        <a:lstStyle/>
        <a:p>
          <a:endParaRPr lang="es-ES"/>
        </a:p>
      </dgm:t>
    </dgm:pt>
    <dgm:pt modelId="{8020FF4A-7A02-4CDA-A7F2-7BB6B31E335B}" type="sibTrans" cxnId="{BA6C4EDD-F687-41F1-8035-65E00B847C4A}">
      <dgm:prSet/>
      <dgm:spPr/>
      <dgm:t>
        <a:bodyPr/>
        <a:lstStyle/>
        <a:p>
          <a:endParaRPr lang="es-ES"/>
        </a:p>
      </dgm:t>
    </dgm:pt>
    <dgm:pt modelId="{70FC1ADB-F403-4C8D-9765-CD47B92C50B7}">
      <dgm:prSet phldrT="[Texto]" custT="1"/>
      <dgm:spPr/>
      <dgm:t>
        <a:bodyPr/>
        <a:lstStyle/>
        <a:p>
          <a:r>
            <a:rPr lang="es-ES" sz="1400" b="1" dirty="0">
              <a:latin typeface="Calibri" panose="020F0502020204030204" pitchFamily="34" charset="0"/>
              <a:cs typeface="Calibri" panose="020F0502020204030204" pitchFamily="34" charset="0"/>
            </a:rPr>
            <a:t>Sector Salud y Municipalidades:</a:t>
          </a:r>
          <a:r>
            <a:rPr lang="es-ES" sz="12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1400" b="1" dirty="0">
              <a:latin typeface="Calibri" panose="020F0502020204030204" pitchFamily="34" charset="0"/>
              <a:cs typeface="Calibri" panose="020F0502020204030204" pitchFamily="34" charset="0"/>
            </a:rPr>
            <a:t>30 días</a:t>
          </a:r>
          <a:r>
            <a:rPr lang="es-ES" sz="1400" b="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s-ES" sz="1400" b="1" dirty="0">
              <a:latin typeface="Calibri" panose="020F0502020204030204" pitchFamily="34" charset="0"/>
              <a:cs typeface="Calibri" panose="020F0502020204030204" pitchFamily="34" charset="0"/>
            </a:rPr>
            <a:t>sólo facturas de Empresas de menor tamaño</a:t>
          </a:r>
          <a:r>
            <a:rPr lang="es-ES" sz="1200" b="0" dirty="0">
              <a:latin typeface="Calibri" panose="020F0502020204030204" pitchFamily="34" charset="0"/>
              <a:cs typeface="Calibri" panose="020F0502020204030204" pitchFamily="34" charset="0"/>
            </a:rPr>
            <a:t>. (Junio 2022: todo tipo de empresas)</a:t>
          </a:r>
        </a:p>
      </dgm:t>
    </dgm:pt>
    <dgm:pt modelId="{AF5826A2-D9AF-42A1-B720-8C9AE2511BE7}" type="parTrans" cxnId="{65082B81-04CE-4B76-B6CB-24846B054540}">
      <dgm:prSet/>
      <dgm:spPr/>
      <dgm:t>
        <a:bodyPr/>
        <a:lstStyle/>
        <a:p>
          <a:endParaRPr lang="es-ES"/>
        </a:p>
      </dgm:t>
    </dgm:pt>
    <dgm:pt modelId="{7E5A4FDA-44F3-4D74-8C6E-10EFF615E7FD}" type="sibTrans" cxnId="{65082B81-04CE-4B76-B6CB-24846B054540}">
      <dgm:prSet/>
      <dgm:spPr/>
      <dgm:t>
        <a:bodyPr/>
        <a:lstStyle/>
        <a:p>
          <a:endParaRPr lang="es-ES"/>
        </a:p>
      </dgm:t>
    </dgm:pt>
    <dgm:pt modelId="{0A5B6C51-D9EE-4E10-8666-D2A1A5D83D07}">
      <dgm:prSet phldrT="[Texto]" custT="1"/>
      <dgm:spPr/>
      <dgm:t>
        <a:bodyPr/>
        <a:lstStyle/>
        <a:p>
          <a:r>
            <a:rPr lang="es-ES" sz="1600" b="1" dirty="0">
              <a:latin typeface="Calibri" panose="020F0502020204030204" pitchFamily="34" charset="0"/>
              <a:cs typeface="Calibri" panose="020F0502020204030204" pitchFamily="34" charset="0"/>
            </a:rPr>
            <a:t>01-06-2021</a:t>
          </a:r>
        </a:p>
      </dgm:t>
    </dgm:pt>
    <dgm:pt modelId="{D38502BB-5FA8-41B1-BB3F-474EBEBC00D8}" type="sibTrans" cxnId="{6149FE97-549A-46BB-88F9-6B8128A05CED}">
      <dgm:prSet/>
      <dgm:spPr/>
      <dgm:t>
        <a:bodyPr/>
        <a:lstStyle/>
        <a:p>
          <a:endParaRPr lang="es-ES"/>
        </a:p>
      </dgm:t>
    </dgm:pt>
    <dgm:pt modelId="{953E341F-793D-4379-8A42-4CCA7905F8ED}" type="parTrans" cxnId="{6149FE97-549A-46BB-88F9-6B8128A05CED}">
      <dgm:prSet/>
      <dgm:spPr/>
      <dgm:t>
        <a:bodyPr/>
        <a:lstStyle/>
        <a:p>
          <a:endParaRPr lang="es-ES"/>
        </a:p>
      </dgm:t>
    </dgm:pt>
    <dgm:pt modelId="{FE47FBD5-A719-41B1-B14E-1999BDDE6C3C}" type="pres">
      <dgm:prSet presAssocID="{A82EBBEB-02CA-450A-ADF0-7E1C99D8D2D1}" presName="Name0" presStyleCnt="0">
        <dgm:presLayoutVars>
          <dgm:dir/>
          <dgm:resizeHandles val="exact"/>
        </dgm:presLayoutVars>
      </dgm:prSet>
      <dgm:spPr/>
    </dgm:pt>
    <dgm:pt modelId="{AC72F22C-099E-498D-8DC7-9B2A966FB234}" type="pres">
      <dgm:prSet presAssocID="{A82EBBEB-02CA-450A-ADF0-7E1C99D8D2D1}" presName="arrow" presStyleLbl="bgShp" presStyleIdx="0" presStyleCnt="1"/>
      <dgm:spPr>
        <a:solidFill>
          <a:srgbClr val="0070C0"/>
        </a:solidFill>
      </dgm:spPr>
    </dgm:pt>
    <dgm:pt modelId="{644FC417-65C4-4A14-9BD3-0B4FE4983038}" type="pres">
      <dgm:prSet presAssocID="{A82EBBEB-02CA-450A-ADF0-7E1C99D8D2D1}" presName="points" presStyleCnt="0"/>
      <dgm:spPr/>
    </dgm:pt>
    <dgm:pt modelId="{0BFD2B67-6EEF-4CED-9DD0-87FB3CA2D9F6}" type="pres">
      <dgm:prSet presAssocID="{11AE9903-8A7D-40BB-AF2D-0827DA2C4880}" presName="compositeA" presStyleCnt="0"/>
      <dgm:spPr/>
    </dgm:pt>
    <dgm:pt modelId="{74D5A485-77E1-4371-B1DA-5501D50167D9}" type="pres">
      <dgm:prSet presAssocID="{11AE9903-8A7D-40BB-AF2D-0827DA2C4880}" presName="textA" presStyleLbl="revTx" presStyleIdx="0" presStyleCnt="4" custScaleX="274365">
        <dgm:presLayoutVars>
          <dgm:bulletEnabled val="1"/>
        </dgm:presLayoutVars>
      </dgm:prSet>
      <dgm:spPr/>
    </dgm:pt>
    <dgm:pt modelId="{D1720A3A-5323-47FA-A501-DB9E770BAE3D}" type="pres">
      <dgm:prSet presAssocID="{11AE9903-8A7D-40BB-AF2D-0827DA2C4880}" presName="circleA" presStyleLbl="node1" presStyleIdx="0" presStyleCnt="4"/>
      <dgm:spPr>
        <a:solidFill>
          <a:srgbClr val="FF0000"/>
        </a:solidFill>
      </dgm:spPr>
    </dgm:pt>
    <dgm:pt modelId="{75045AA1-C2A5-42F2-A01E-58F27156D578}" type="pres">
      <dgm:prSet presAssocID="{11AE9903-8A7D-40BB-AF2D-0827DA2C4880}" presName="spaceA" presStyleCnt="0"/>
      <dgm:spPr/>
    </dgm:pt>
    <dgm:pt modelId="{5D8A696D-F594-467F-A51E-2AFB38010A92}" type="pres">
      <dgm:prSet presAssocID="{D399CA55-417C-43BC-A648-1F4C0D1A7548}" presName="space" presStyleCnt="0"/>
      <dgm:spPr/>
    </dgm:pt>
    <dgm:pt modelId="{11DB416F-964F-4B71-91DA-1F7D6BC44488}" type="pres">
      <dgm:prSet presAssocID="{1C0E0690-0D28-498A-9713-AAA00D9F988C}" presName="compositeB" presStyleCnt="0"/>
      <dgm:spPr/>
    </dgm:pt>
    <dgm:pt modelId="{23DCC597-2234-4D4F-96BB-AAFC5589CBAE}" type="pres">
      <dgm:prSet presAssocID="{1C0E0690-0D28-498A-9713-AAA00D9F988C}" presName="textB" presStyleLbl="revTx" presStyleIdx="1" presStyleCnt="4" custScaleX="356796" custLinFactNeighborX="-1209">
        <dgm:presLayoutVars>
          <dgm:bulletEnabled val="1"/>
        </dgm:presLayoutVars>
      </dgm:prSet>
      <dgm:spPr/>
    </dgm:pt>
    <dgm:pt modelId="{DAAE9942-3612-4795-A6AA-72B58A68559F}" type="pres">
      <dgm:prSet presAssocID="{1C0E0690-0D28-498A-9713-AAA00D9F988C}" presName="circleB" presStyleLbl="node1" presStyleIdx="1" presStyleCnt="4"/>
      <dgm:spPr>
        <a:solidFill>
          <a:srgbClr val="FFFF00"/>
        </a:solidFill>
      </dgm:spPr>
    </dgm:pt>
    <dgm:pt modelId="{0A6DE4B1-B5DC-4351-8D87-B3739B905B9B}" type="pres">
      <dgm:prSet presAssocID="{1C0E0690-0D28-498A-9713-AAA00D9F988C}" presName="spaceB" presStyleCnt="0"/>
      <dgm:spPr/>
    </dgm:pt>
    <dgm:pt modelId="{EB47B162-40A6-4D83-9CDA-D925DC1CB76C}" type="pres">
      <dgm:prSet presAssocID="{15990F3A-020E-4F6E-8FAA-5A892B027742}" presName="space" presStyleCnt="0"/>
      <dgm:spPr/>
    </dgm:pt>
    <dgm:pt modelId="{B05C7BC1-12DC-4B6D-AF8F-61290D245B99}" type="pres">
      <dgm:prSet presAssocID="{30E7E69C-CFDD-4141-8033-E02187194337}" presName="compositeA" presStyleCnt="0"/>
      <dgm:spPr/>
    </dgm:pt>
    <dgm:pt modelId="{7E066FCD-E543-4D62-B391-28AD7BF1F33D}" type="pres">
      <dgm:prSet presAssocID="{30E7E69C-CFDD-4141-8033-E02187194337}" presName="textA" presStyleLbl="revTx" presStyleIdx="2" presStyleCnt="4" custScaleX="253055">
        <dgm:presLayoutVars>
          <dgm:bulletEnabled val="1"/>
        </dgm:presLayoutVars>
      </dgm:prSet>
      <dgm:spPr/>
    </dgm:pt>
    <dgm:pt modelId="{DDB75857-E643-48BD-A6CE-76C56D189731}" type="pres">
      <dgm:prSet presAssocID="{30E7E69C-CFDD-4141-8033-E02187194337}" presName="circleA" presStyleLbl="node1" presStyleIdx="2" presStyleCnt="4"/>
      <dgm:spPr>
        <a:solidFill>
          <a:schemeClr val="accent6">
            <a:lumMod val="75000"/>
          </a:schemeClr>
        </a:solidFill>
      </dgm:spPr>
    </dgm:pt>
    <dgm:pt modelId="{5E360312-BF1B-4776-8AFC-DA46428FFE53}" type="pres">
      <dgm:prSet presAssocID="{30E7E69C-CFDD-4141-8033-E02187194337}" presName="spaceA" presStyleCnt="0"/>
      <dgm:spPr/>
    </dgm:pt>
    <dgm:pt modelId="{B7F83558-B746-454C-9E4D-1C5B6461FF57}" type="pres">
      <dgm:prSet presAssocID="{0B3221A2-15F9-4128-8E4D-76E36777D374}" presName="space" presStyleCnt="0"/>
      <dgm:spPr/>
    </dgm:pt>
    <dgm:pt modelId="{2638DE43-B835-4692-8B6D-859AE60F2741}" type="pres">
      <dgm:prSet presAssocID="{70FC1ADB-F403-4C8D-9765-CD47B92C50B7}" presName="compositeB" presStyleCnt="0"/>
      <dgm:spPr/>
    </dgm:pt>
    <dgm:pt modelId="{5167A019-C963-46E0-913F-26C35A8A3A2A}" type="pres">
      <dgm:prSet presAssocID="{70FC1ADB-F403-4C8D-9765-CD47B92C50B7}" presName="textB" presStyleLbl="revTx" presStyleIdx="3" presStyleCnt="4" custScaleX="358580" custLinFactNeighborX="-11169">
        <dgm:presLayoutVars>
          <dgm:bulletEnabled val="1"/>
        </dgm:presLayoutVars>
      </dgm:prSet>
      <dgm:spPr/>
    </dgm:pt>
    <dgm:pt modelId="{1C4DEAE2-5E91-451B-9FD4-F8E2742DA4C0}" type="pres">
      <dgm:prSet presAssocID="{70FC1ADB-F403-4C8D-9765-CD47B92C50B7}" presName="circleB" presStyleLbl="node1" presStyleIdx="3" presStyleCnt="4"/>
      <dgm:spPr>
        <a:xfrm>
          <a:off x="7704593" y="2036826"/>
          <a:ext cx="261727" cy="452628"/>
        </a:xfrm>
        <a:solidFill>
          <a:srgbClr val="00B050"/>
        </a:solidFill>
      </dgm:spPr>
    </dgm:pt>
    <dgm:pt modelId="{77772CE8-533A-48C5-817A-DF5968D8922E}" type="pres">
      <dgm:prSet presAssocID="{70FC1ADB-F403-4C8D-9765-CD47B92C50B7}" presName="spaceB" presStyleCnt="0"/>
      <dgm:spPr/>
    </dgm:pt>
  </dgm:ptLst>
  <dgm:cxnLst>
    <dgm:cxn modelId="{10A5540A-7A6C-4AD6-9BE3-4C58436DB8BF}" type="presOf" srcId="{58E0917B-7C9B-4987-80F4-1B70ACE949A4}" destId="{7E066FCD-E543-4D62-B391-28AD7BF1F33D}" srcOrd="0" destOrd="1" presId="urn:microsoft.com/office/officeart/2005/8/layout/hProcess11"/>
    <dgm:cxn modelId="{81F3DB24-B5C0-457A-8E42-0F9A16234336}" type="presOf" srcId="{70FC1ADB-F403-4C8D-9765-CD47B92C50B7}" destId="{5167A019-C963-46E0-913F-26C35A8A3A2A}" srcOrd="0" destOrd="0" presId="urn:microsoft.com/office/officeart/2005/8/layout/hProcess11"/>
    <dgm:cxn modelId="{EDB18B3F-E7D9-4B83-B7F5-951359A51026}" srcId="{A82EBBEB-02CA-450A-ADF0-7E1C99D8D2D1}" destId="{1C0E0690-0D28-498A-9713-AAA00D9F988C}" srcOrd="1" destOrd="0" parTransId="{20FDDFC3-5A94-4CF6-810E-1E90F9A3B358}" sibTransId="{15990F3A-020E-4F6E-8FAA-5A892B027742}"/>
    <dgm:cxn modelId="{C8825C41-F86B-48E3-9F90-AD91DB1EEC31}" type="presOf" srcId="{A82EBBEB-02CA-450A-ADF0-7E1C99D8D2D1}" destId="{FE47FBD5-A719-41B1-B14E-1999BDDE6C3C}" srcOrd="0" destOrd="0" presId="urn:microsoft.com/office/officeart/2005/8/layout/hProcess11"/>
    <dgm:cxn modelId="{71CE6369-05DB-4E90-AB27-761482669A96}" type="presOf" srcId="{1C0E0690-0D28-498A-9713-AAA00D9F988C}" destId="{23DCC597-2234-4D4F-96BB-AAFC5589CBAE}" srcOrd="0" destOrd="0" presId="urn:microsoft.com/office/officeart/2005/8/layout/hProcess11"/>
    <dgm:cxn modelId="{65082B81-04CE-4B76-B6CB-24846B054540}" srcId="{A82EBBEB-02CA-450A-ADF0-7E1C99D8D2D1}" destId="{70FC1ADB-F403-4C8D-9765-CD47B92C50B7}" srcOrd="3" destOrd="0" parTransId="{AF5826A2-D9AF-42A1-B720-8C9AE2511BE7}" sibTransId="{7E5A4FDA-44F3-4D74-8C6E-10EFF615E7FD}"/>
    <dgm:cxn modelId="{13754B84-DA63-4B79-92D3-5545467E8F13}" srcId="{11AE9903-8A7D-40BB-AF2D-0827DA2C4880}" destId="{C2FA0BAB-FDC3-4AE0-86F6-722946E72E0B}" srcOrd="0" destOrd="0" parTransId="{454D0620-CEC4-4301-B58F-41BB41515ADA}" sibTransId="{92746BDE-2C78-41A4-B63E-702BC0013A17}"/>
    <dgm:cxn modelId="{040B7B91-68A6-40D3-BEEC-086C3609372F}" srcId="{A82EBBEB-02CA-450A-ADF0-7E1C99D8D2D1}" destId="{11AE9903-8A7D-40BB-AF2D-0827DA2C4880}" srcOrd="0" destOrd="0" parTransId="{92C6F6EE-E440-4C94-A517-2DE87BF86B82}" sibTransId="{D399CA55-417C-43BC-A648-1F4C0D1A7548}"/>
    <dgm:cxn modelId="{6149FE97-549A-46BB-88F9-6B8128A05CED}" srcId="{70FC1ADB-F403-4C8D-9765-CD47B92C50B7}" destId="{0A5B6C51-D9EE-4E10-8666-D2A1A5D83D07}" srcOrd="0" destOrd="0" parTransId="{953E341F-793D-4379-8A42-4CCA7905F8ED}" sibTransId="{D38502BB-5FA8-41B1-BB3F-474EBEBC00D8}"/>
    <dgm:cxn modelId="{4961989C-B8C3-45EF-93AF-E20A5C24D9C1}" srcId="{A82EBBEB-02CA-450A-ADF0-7E1C99D8D2D1}" destId="{30E7E69C-CFDD-4141-8033-E02187194337}" srcOrd="2" destOrd="0" parTransId="{497FA2C5-344C-4358-A83D-19A6BA41A8C9}" sibTransId="{0B3221A2-15F9-4128-8E4D-76E36777D374}"/>
    <dgm:cxn modelId="{A46806AB-9C4C-4BEA-9AFF-EAE87BCF6C74}" type="presOf" srcId="{814FBD6B-E8B9-4A8A-99A6-3C744024F994}" destId="{23DCC597-2234-4D4F-96BB-AAFC5589CBAE}" srcOrd="0" destOrd="1" presId="urn:microsoft.com/office/officeart/2005/8/layout/hProcess11"/>
    <dgm:cxn modelId="{B27AA8B9-3C25-4010-8104-104668FE2652}" type="presOf" srcId="{30E7E69C-CFDD-4141-8033-E02187194337}" destId="{7E066FCD-E543-4D62-B391-28AD7BF1F33D}" srcOrd="0" destOrd="0" presId="urn:microsoft.com/office/officeart/2005/8/layout/hProcess11"/>
    <dgm:cxn modelId="{649855BB-EC1B-49EF-BCE1-39CD57EFD8F4}" type="presOf" srcId="{C2FA0BAB-FDC3-4AE0-86F6-722946E72E0B}" destId="{74D5A485-77E1-4371-B1DA-5501D50167D9}" srcOrd="0" destOrd="1" presId="urn:microsoft.com/office/officeart/2005/8/layout/hProcess11"/>
    <dgm:cxn modelId="{D057CBD0-8E54-4939-8190-9CB862CC6631}" type="presOf" srcId="{0A5B6C51-D9EE-4E10-8666-D2A1A5D83D07}" destId="{5167A019-C963-46E0-913F-26C35A8A3A2A}" srcOrd="0" destOrd="1" presId="urn:microsoft.com/office/officeart/2005/8/layout/hProcess11"/>
    <dgm:cxn modelId="{ECF539DC-99C5-448A-B5A1-3ECB64C00E50}" type="presOf" srcId="{11AE9903-8A7D-40BB-AF2D-0827DA2C4880}" destId="{74D5A485-77E1-4371-B1DA-5501D50167D9}" srcOrd="0" destOrd="0" presId="urn:microsoft.com/office/officeart/2005/8/layout/hProcess11"/>
    <dgm:cxn modelId="{BA6C4EDD-F687-41F1-8035-65E00B847C4A}" srcId="{30E7E69C-CFDD-4141-8033-E02187194337}" destId="{58E0917B-7C9B-4987-80F4-1B70ACE949A4}" srcOrd="0" destOrd="0" parTransId="{D07A6525-9DFD-4263-8BA1-23A50BDAA9FD}" sibTransId="{8020FF4A-7A02-4CDA-A7F2-7BB6B31E335B}"/>
    <dgm:cxn modelId="{986B94E3-352B-4CB1-8562-C383188E02D7}" srcId="{1C0E0690-0D28-498A-9713-AAA00D9F988C}" destId="{814FBD6B-E8B9-4A8A-99A6-3C744024F994}" srcOrd="0" destOrd="0" parTransId="{AE47D0DD-79C5-4DC7-8A18-862C95366DE5}" sibTransId="{ABC08D6C-03A8-45C5-9D67-9A046D3CA252}"/>
    <dgm:cxn modelId="{AEBBB9EA-611E-4313-8428-EAA7F1535B8B}" type="presParOf" srcId="{FE47FBD5-A719-41B1-B14E-1999BDDE6C3C}" destId="{AC72F22C-099E-498D-8DC7-9B2A966FB234}" srcOrd="0" destOrd="0" presId="urn:microsoft.com/office/officeart/2005/8/layout/hProcess11"/>
    <dgm:cxn modelId="{088ACB96-9235-4493-8A71-ECA89E4B8237}" type="presParOf" srcId="{FE47FBD5-A719-41B1-B14E-1999BDDE6C3C}" destId="{644FC417-65C4-4A14-9BD3-0B4FE4983038}" srcOrd="1" destOrd="0" presId="urn:microsoft.com/office/officeart/2005/8/layout/hProcess11"/>
    <dgm:cxn modelId="{361E68F7-C711-42F0-AE89-9055AF05A0BD}" type="presParOf" srcId="{644FC417-65C4-4A14-9BD3-0B4FE4983038}" destId="{0BFD2B67-6EEF-4CED-9DD0-87FB3CA2D9F6}" srcOrd="0" destOrd="0" presId="urn:microsoft.com/office/officeart/2005/8/layout/hProcess11"/>
    <dgm:cxn modelId="{7B2C71D1-2713-4806-A2FA-C9BA38149604}" type="presParOf" srcId="{0BFD2B67-6EEF-4CED-9DD0-87FB3CA2D9F6}" destId="{74D5A485-77E1-4371-B1DA-5501D50167D9}" srcOrd="0" destOrd="0" presId="urn:microsoft.com/office/officeart/2005/8/layout/hProcess11"/>
    <dgm:cxn modelId="{B62D7493-5044-4210-A0FA-BFE1DC0E6889}" type="presParOf" srcId="{0BFD2B67-6EEF-4CED-9DD0-87FB3CA2D9F6}" destId="{D1720A3A-5323-47FA-A501-DB9E770BAE3D}" srcOrd="1" destOrd="0" presId="urn:microsoft.com/office/officeart/2005/8/layout/hProcess11"/>
    <dgm:cxn modelId="{2B9A8484-D42A-49D8-918D-D365E7AD7DF0}" type="presParOf" srcId="{0BFD2B67-6EEF-4CED-9DD0-87FB3CA2D9F6}" destId="{75045AA1-C2A5-42F2-A01E-58F27156D578}" srcOrd="2" destOrd="0" presId="urn:microsoft.com/office/officeart/2005/8/layout/hProcess11"/>
    <dgm:cxn modelId="{DD4096ED-C7C9-43EB-8F44-1EEEBC6117AA}" type="presParOf" srcId="{644FC417-65C4-4A14-9BD3-0B4FE4983038}" destId="{5D8A696D-F594-467F-A51E-2AFB38010A92}" srcOrd="1" destOrd="0" presId="urn:microsoft.com/office/officeart/2005/8/layout/hProcess11"/>
    <dgm:cxn modelId="{E70F05C6-F440-4CD2-8F1D-A6673FD2B2C9}" type="presParOf" srcId="{644FC417-65C4-4A14-9BD3-0B4FE4983038}" destId="{11DB416F-964F-4B71-91DA-1F7D6BC44488}" srcOrd="2" destOrd="0" presId="urn:microsoft.com/office/officeart/2005/8/layout/hProcess11"/>
    <dgm:cxn modelId="{F657C37E-8CC0-48BC-8A27-372F0228D9F9}" type="presParOf" srcId="{11DB416F-964F-4B71-91DA-1F7D6BC44488}" destId="{23DCC597-2234-4D4F-96BB-AAFC5589CBAE}" srcOrd="0" destOrd="0" presId="urn:microsoft.com/office/officeart/2005/8/layout/hProcess11"/>
    <dgm:cxn modelId="{BC4EF99A-A90E-488E-AA01-7EEFA57E0642}" type="presParOf" srcId="{11DB416F-964F-4B71-91DA-1F7D6BC44488}" destId="{DAAE9942-3612-4795-A6AA-72B58A68559F}" srcOrd="1" destOrd="0" presId="urn:microsoft.com/office/officeart/2005/8/layout/hProcess11"/>
    <dgm:cxn modelId="{17DA53A0-BD15-4143-A668-0FFD80321A44}" type="presParOf" srcId="{11DB416F-964F-4B71-91DA-1F7D6BC44488}" destId="{0A6DE4B1-B5DC-4351-8D87-B3739B905B9B}" srcOrd="2" destOrd="0" presId="urn:microsoft.com/office/officeart/2005/8/layout/hProcess11"/>
    <dgm:cxn modelId="{D0F33769-A291-4BA0-A648-C9A35B4A53B8}" type="presParOf" srcId="{644FC417-65C4-4A14-9BD3-0B4FE4983038}" destId="{EB47B162-40A6-4D83-9CDA-D925DC1CB76C}" srcOrd="3" destOrd="0" presId="urn:microsoft.com/office/officeart/2005/8/layout/hProcess11"/>
    <dgm:cxn modelId="{AA0A1F7C-75CE-4989-A8B8-640ECA17A918}" type="presParOf" srcId="{644FC417-65C4-4A14-9BD3-0B4FE4983038}" destId="{B05C7BC1-12DC-4B6D-AF8F-61290D245B99}" srcOrd="4" destOrd="0" presId="urn:microsoft.com/office/officeart/2005/8/layout/hProcess11"/>
    <dgm:cxn modelId="{75D945B0-CA5B-4118-94A9-27EFD31C22AE}" type="presParOf" srcId="{B05C7BC1-12DC-4B6D-AF8F-61290D245B99}" destId="{7E066FCD-E543-4D62-B391-28AD7BF1F33D}" srcOrd="0" destOrd="0" presId="urn:microsoft.com/office/officeart/2005/8/layout/hProcess11"/>
    <dgm:cxn modelId="{B3A0FAB8-5A72-41A0-8741-01CAEFEB9F13}" type="presParOf" srcId="{B05C7BC1-12DC-4B6D-AF8F-61290D245B99}" destId="{DDB75857-E643-48BD-A6CE-76C56D189731}" srcOrd="1" destOrd="0" presId="urn:microsoft.com/office/officeart/2005/8/layout/hProcess11"/>
    <dgm:cxn modelId="{3141E506-A060-4A05-834D-8FDFDE709590}" type="presParOf" srcId="{B05C7BC1-12DC-4B6D-AF8F-61290D245B99}" destId="{5E360312-BF1B-4776-8AFC-DA46428FFE53}" srcOrd="2" destOrd="0" presId="urn:microsoft.com/office/officeart/2005/8/layout/hProcess11"/>
    <dgm:cxn modelId="{EFB402AC-5049-42CF-AAF5-F6564597F1A9}" type="presParOf" srcId="{644FC417-65C4-4A14-9BD3-0B4FE4983038}" destId="{B7F83558-B746-454C-9E4D-1C5B6461FF57}" srcOrd="5" destOrd="0" presId="urn:microsoft.com/office/officeart/2005/8/layout/hProcess11"/>
    <dgm:cxn modelId="{F751B975-0223-4A65-8208-3242BC17D170}" type="presParOf" srcId="{644FC417-65C4-4A14-9BD3-0B4FE4983038}" destId="{2638DE43-B835-4692-8B6D-859AE60F2741}" srcOrd="6" destOrd="0" presId="urn:microsoft.com/office/officeart/2005/8/layout/hProcess11"/>
    <dgm:cxn modelId="{408CECD5-4062-43E2-AF73-05099AA6C8FC}" type="presParOf" srcId="{2638DE43-B835-4692-8B6D-859AE60F2741}" destId="{5167A019-C963-46E0-913F-26C35A8A3A2A}" srcOrd="0" destOrd="0" presId="urn:microsoft.com/office/officeart/2005/8/layout/hProcess11"/>
    <dgm:cxn modelId="{9B354416-5F6C-4DBE-8362-9B5A413F1F6F}" type="presParOf" srcId="{2638DE43-B835-4692-8B6D-859AE60F2741}" destId="{1C4DEAE2-5E91-451B-9FD4-F8E2742DA4C0}" srcOrd="1" destOrd="0" presId="urn:microsoft.com/office/officeart/2005/8/layout/hProcess11"/>
    <dgm:cxn modelId="{546B5C21-E3CF-419D-AF75-DA36110E727C}" type="presParOf" srcId="{2638DE43-B835-4692-8B6D-859AE60F2741}" destId="{77772CE8-533A-48C5-817A-DF5968D8922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2F22C-099E-498D-8DC7-9B2A966FB234}">
      <dsp:nvSpPr>
        <dsp:cNvPr id="0" name=""/>
        <dsp:cNvSpPr/>
      </dsp:nvSpPr>
      <dsp:spPr>
        <a:xfrm>
          <a:off x="0" y="1105171"/>
          <a:ext cx="10791529" cy="1473562"/>
        </a:xfrm>
        <a:prstGeom prst="notchedRightArrow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D5A485-77E1-4371-B1DA-5501D50167D9}">
      <dsp:nvSpPr>
        <dsp:cNvPr id="0" name=""/>
        <dsp:cNvSpPr/>
      </dsp:nvSpPr>
      <dsp:spPr>
        <a:xfrm>
          <a:off x="2221" y="0"/>
          <a:ext cx="2117606" cy="1473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Publicación</a:t>
          </a:r>
          <a:r>
            <a:rPr lang="es-ES" sz="1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de la Ley  Diario Oficial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16-01-2019</a:t>
          </a:r>
        </a:p>
      </dsp:txBody>
      <dsp:txXfrm>
        <a:off x="2221" y="0"/>
        <a:ext cx="2117606" cy="1473562"/>
      </dsp:txXfrm>
    </dsp:sp>
    <dsp:sp modelId="{D1720A3A-5323-47FA-A501-DB9E770BAE3D}">
      <dsp:nvSpPr>
        <dsp:cNvPr id="0" name=""/>
        <dsp:cNvSpPr/>
      </dsp:nvSpPr>
      <dsp:spPr>
        <a:xfrm>
          <a:off x="876829" y="1657757"/>
          <a:ext cx="368390" cy="368390"/>
        </a:xfrm>
        <a:prstGeom prst="ellipse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DCC597-2234-4D4F-96BB-AAFC5589CBAE}">
      <dsp:nvSpPr>
        <dsp:cNvPr id="0" name=""/>
        <dsp:cNvSpPr/>
      </dsp:nvSpPr>
      <dsp:spPr>
        <a:xfrm>
          <a:off x="2149087" y="2210343"/>
          <a:ext cx="2753826" cy="1473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Entrada en Vigencia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Sector Público*: 30 días </a:t>
          </a:r>
          <a:r>
            <a:rPr lang="es-E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(hasta 60 días bases de licitación o contratos; *Excepto Sector Salud y Municipios)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Sector Privado: 60 días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16-05-2019</a:t>
          </a:r>
        </a:p>
      </dsp:txBody>
      <dsp:txXfrm>
        <a:off x="2149087" y="2210343"/>
        <a:ext cx="2753826" cy="1473562"/>
      </dsp:txXfrm>
    </dsp:sp>
    <dsp:sp modelId="{DAAE9942-3612-4795-A6AA-72B58A68559F}">
      <dsp:nvSpPr>
        <dsp:cNvPr id="0" name=""/>
        <dsp:cNvSpPr/>
      </dsp:nvSpPr>
      <dsp:spPr>
        <a:xfrm>
          <a:off x="3351137" y="1657757"/>
          <a:ext cx="368390" cy="368390"/>
        </a:xfrm>
        <a:prstGeom prst="ellipse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066FCD-E543-4D62-B391-28AD7BF1F33D}">
      <dsp:nvSpPr>
        <dsp:cNvPr id="0" name=""/>
        <dsp:cNvSpPr/>
      </dsp:nvSpPr>
      <dsp:spPr>
        <a:xfrm>
          <a:off x="4950836" y="0"/>
          <a:ext cx="1953131" cy="1473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Sector Privado: 30 días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16-02-2021</a:t>
          </a:r>
        </a:p>
      </dsp:txBody>
      <dsp:txXfrm>
        <a:off x="4950836" y="0"/>
        <a:ext cx="1953131" cy="1473562"/>
      </dsp:txXfrm>
    </dsp:sp>
    <dsp:sp modelId="{DDB75857-E643-48BD-A6CE-76C56D189731}">
      <dsp:nvSpPr>
        <dsp:cNvPr id="0" name=""/>
        <dsp:cNvSpPr/>
      </dsp:nvSpPr>
      <dsp:spPr>
        <a:xfrm>
          <a:off x="5743206" y="1657757"/>
          <a:ext cx="368390" cy="368390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67A019-C963-46E0-913F-26C35A8A3A2A}">
      <dsp:nvSpPr>
        <dsp:cNvPr id="0" name=""/>
        <dsp:cNvSpPr/>
      </dsp:nvSpPr>
      <dsp:spPr>
        <a:xfrm>
          <a:off x="6856354" y="2210343"/>
          <a:ext cx="2767595" cy="1473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Sector Salud y Municipalidades:</a:t>
          </a:r>
          <a:r>
            <a:rPr lang="es-ES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30 días</a:t>
          </a:r>
          <a:r>
            <a:rPr lang="es-ES" sz="1400" b="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s-E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sólo facturas de Empresas de menor tamaño</a:t>
          </a:r>
          <a:r>
            <a:rPr lang="es-ES" sz="1200" b="0" kern="1200" dirty="0">
              <a:latin typeface="Calibri" panose="020F0502020204030204" pitchFamily="34" charset="0"/>
              <a:cs typeface="Calibri" panose="020F0502020204030204" pitchFamily="34" charset="0"/>
            </a:rPr>
            <a:t>. (Junio 2022: todo tipo de empresas)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01-06-2021</a:t>
          </a:r>
        </a:p>
      </dsp:txBody>
      <dsp:txXfrm>
        <a:off x="6856354" y="2210343"/>
        <a:ext cx="2767595" cy="1473562"/>
      </dsp:txXfrm>
    </dsp:sp>
    <dsp:sp modelId="{1C4DEAE2-5E91-451B-9FD4-F8E2742DA4C0}">
      <dsp:nvSpPr>
        <dsp:cNvPr id="0" name=""/>
        <dsp:cNvSpPr/>
      </dsp:nvSpPr>
      <dsp:spPr>
        <a:xfrm>
          <a:off x="8142161" y="1657757"/>
          <a:ext cx="368390" cy="368390"/>
        </a:xfrm>
        <a:prstGeom prst="ellipse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188A6-A967-45E4-AF20-D41B0C138F5B}" type="datetimeFigureOut">
              <a:rPr lang="es-CL" smtClean="0"/>
              <a:t>05-11-2019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87C12-9350-4FD8-85BF-5F34A312A7B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790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00060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99E4B-3BBB-4E1E-B83C-33EB4619097B}" type="slidenum">
              <a:rPr kumimoji="0" lang="es-CL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 Std"/>
                <a:ea typeface="+mn-ea"/>
                <a:cs typeface="+mn-cs"/>
                <a:sym typeface="Circular Std"/>
              </a:rPr>
              <a:pPr marL="0" marR="0" lvl="0" indent="0" algn="r" defTabSz="700060" rtl="0" eaLnBrk="1" fontAlgn="auto" latinLnBrk="0" hangingPunct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L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rcular Std"/>
              <a:ea typeface="+mn-ea"/>
              <a:cs typeface="+mn-cs"/>
              <a:sym typeface="Circular Std"/>
            </a:endParaRPr>
          </a:p>
        </p:txBody>
      </p:sp>
    </p:spTree>
    <p:extLst>
      <p:ext uri="{BB962C8B-B14F-4D97-AF65-F5344CB8AC3E}">
        <p14:creationId xmlns:p14="http://schemas.microsoft.com/office/powerpoint/2010/main" val="1398664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98515-B9DA-0C45-9F77-64C5EEB0D9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817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98515-B9DA-0C45-9F77-64C5EEB0D9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485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98515-B9DA-0C45-9F77-64C5EEB0D9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152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98515-B9DA-0C45-9F77-64C5EEB0D9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690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98515-B9DA-0C45-9F77-64C5EEB0D9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978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98515-B9DA-0C45-9F77-64C5EEB0D9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385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98515-B9DA-0C45-9F77-64C5EEB0D9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960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98515-B9DA-0C45-9F77-64C5EEB0D9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408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98515-B9DA-0C45-9F77-64C5EEB0D9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16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98515-B9DA-0C45-9F77-64C5EEB0D9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621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98515-B9DA-0C45-9F77-64C5EEB0D9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978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98515-B9DA-0C45-9F77-64C5EEB0D9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7245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98515-B9DA-0C45-9F77-64C5EEB0D9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598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98515-B9DA-0C45-9F77-64C5EEB0D9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8699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00060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99E4B-3BBB-4E1E-B83C-33EB4619097B}" type="slidenum">
              <a:rPr kumimoji="0" lang="es-CL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 Std"/>
                <a:ea typeface="+mn-ea"/>
                <a:cs typeface="+mn-cs"/>
                <a:sym typeface="Circular Std"/>
              </a:rPr>
              <a:pPr marL="0" marR="0" lvl="0" indent="0" algn="r" defTabSz="700060" rtl="0" eaLnBrk="1" fontAlgn="auto" latinLnBrk="0" hangingPunct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CL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rcular Std"/>
              <a:ea typeface="+mn-ea"/>
              <a:cs typeface="+mn-cs"/>
              <a:sym typeface="Circular Std"/>
            </a:endParaRPr>
          </a:p>
        </p:txBody>
      </p:sp>
    </p:spTree>
    <p:extLst>
      <p:ext uri="{BB962C8B-B14F-4D97-AF65-F5344CB8AC3E}">
        <p14:creationId xmlns:p14="http://schemas.microsoft.com/office/powerpoint/2010/main" val="39186465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98515-B9DA-0C45-9F77-64C5EEB0D9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7108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98515-B9DA-0C45-9F77-64C5EEB0D9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5388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98515-B9DA-0C45-9F77-64C5EEB0D9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2059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98515-B9DA-0C45-9F77-64C5EEB0D9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3159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98515-B9DA-0C45-9F77-64C5EEB0D9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5925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98515-B9DA-0C45-9F77-64C5EEB0D9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808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98515-B9DA-0C45-9F77-64C5EEB0D9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9437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98515-B9DA-0C45-9F77-64C5EEB0D9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581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98515-B9DA-0C45-9F77-64C5EEB0D9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186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98515-B9DA-0C45-9F77-64C5EEB0D9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822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00060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99E4B-3BBB-4E1E-B83C-33EB4619097B}" type="slidenum">
              <a:rPr kumimoji="0" lang="es-CL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 Std"/>
                <a:ea typeface="+mn-ea"/>
                <a:cs typeface="+mn-cs"/>
                <a:sym typeface="Circular Std"/>
              </a:rPr>
              <a:pPr marL="0" marR="0" lvl="0" indent="0" algn="r" defTabSz="700060" rtl="0" eaLnBrk="1" fontAlgn="auto" latinLnBrk="0" hangingPunct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CL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rcular Std"/>
              <a:ea typeface="+mn-ea"/>
              <a:cs typeface="+mn-cs"/>
              <a:sym typeface="Circular Std"/>
            </a:endParaRPr>
          </a:p>
        </p:txBody>
      </p:sp>
    </p:spTree>
    <p:extLst>
      <p:ext uri="{BB962C8B-B14F-4D97-AF65-F5344CB8AC3E}">
        <p14:creationId xmlns:p14="http://schemas.microsoft.com/office/powerpoint/2010/main" val="1684445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98515-B9DA-0C45-9F77-64C5EEB0D9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405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98515-B9DA-0C45-9F77-64C5EEB0D9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581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98515-B9DA-0C45-9F77-64C5EEB0D9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161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sub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" descr="Imagen">
            <a:extLst>
              <a:ext uri="{FF2B5EF4-FFF2-40B4-BE49-F238E27FC236}">
                <a16:creationId xmlns:a16="http://schemas.microsoft.com/office/drawing/2014/main" id="{BA576970-1097-411D-A593-A80EA83225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10" y="6349171"/>
            <a:ext cx="898012" cy="1331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7003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sub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" descr="Imagen">
            <a:extLst>
              <a:ext uri="{FF2B5EF4-FFF2-40B4-BE49-F238E27FC236}">
                <a16:creationId xmlns:a16="http://schemas.microsoft.com/office/drawing/2014/main" id="{BA576970-1097-411D-A593-A80EA83225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10" y="6349171"/>
            <a:ext cx="898012" cy="13318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E8597EA-6967-4E85-952D-94D834E502C7}"/>
              </a:ext>
            </a:extLst>
          </p:cNvPr>
          <p:cNvSpPr/>
          <p:nvPr userDrawn="1"/>
        </p:nvSpPr>
        <p:spPr>
          <a:xfrm>
            <a:off x="480110" y="6010699"/>
            <a:ext cx="898012" cy="80791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5249" tIns="95249" rIns="95249" bIns="95249" numCol="1" spcCol="38100" rtlCol="0" anchor="ctr">
            <a:spAutoFit/>
          </a:bodyPr>
          <a:lstStyle/>
          <a:p>
            <a:pPr marL="0" marR="0" indent="0" algn="ctr" defTabSz="109534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704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elcom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Nivel de texto 1…"/>
          <p:cNvSpPr>
            <a:spLocks noGrp="1"/>
          </p:cNvSpPr>
          <p:nvPr>
            <p:ph type="body" sz="quarter" idx="1"/>
          </p:nvPr>
        </p:nvSpPr>
        <p:spPr>
          <a:xfrm>
            <a:off x="6096001" y="4331785"/>
            <a:ext cx="1" cy="2527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>
            <a:solidFill>
              <a:srgbClr val="9256A6"/>
            </a:solidFill>
            <a:miter lim="800000"/>
          </a:ln>
        </p:spPr>
        <p:txBody>
          <a:bodyPr lIns="60958" tIns="60958" rIns="60958" bIns="60958" anchor="t"/>
          <a:lstStyle>
            <a:lvl1pPr marL="0" indent="0" algn="just" defTabSz="228594">
              <a:lnSpc>
                <a:spcPct val="170000"/>
              </a:lnSpc>
              <a:spcBef>
                <a:spcPts val="600"/>
              </a:spcBef>
              <a:buSzTx/>
              <a:buNone/>
              <a:defRPr sz="1000"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0" indent="0" algn="just" defTabSz="228594">
              <a:lnSpc>
                <a:spcPct val="170000"/>
              </a:lnSpc>
              <a:spcBef>
                <a:spcPts val="600"/>
              </a:spcBef>
              <a:buSzTx/>
              <a:buNone/>
              <a:defRPr sz="1000"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0" indent="0" algn="just" defTabSz="228594">
              <a:lnSpc>
                <a:spcPct val="170000"/>
              </a:lnSpc>
              <a:spcBef>
                <a:spcPts val="600"/>
              </a:spcBef>
              <a:buSzTx/>
              <a:buNone/>
              <a:defRPr sz="1000"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0" indent="0" algn="just" defTabSz="228594">
              <a:lnSpc>
                <a:spcPct val="170000"/>
              </a:lnSpc>
              <a:spcBef>
                <a:spcPts val="600"/>
              </a:spcBef>
              <a:buSzTx/>
              <a:buNone/>
              <a:defRPr sz="1000"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0" indent="0" algn="just" defTabSz="228594">
              <a:lnSpc>
                <a:spcPct val="170000"/>
              </a:lnSpc>
              <a:spcBef>
                <a:spcPts val="600"/>
              </a:spcBef>
              <a:buSzTx/>
              <a:buNone/>
              <a:defRPr sz="1000">
                <a:latin typeface="Roboto Regular"/>
                <a:ea typeface="Roboto Regular"/>
                <a:cs typeface="Roboto Regular"/>
                <a:sym typeface="Roboto Regular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8" name="Прямая соединительная линия 33"/>
          <p:cNvSpPr>
            <a:spLocks noGrp="1"/>
          </p:cNvSpPr>
          <p:nvPr>
            <p:ph type="body" sz="quarter" idx="13"/>
          </p:nvPr>
        </p:nvSpPr>
        <p:spPr>
          <a:xfrm>
            <a:off x="337016" y="3433259"/>
            <a:ext cx="1" cy="718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>
            <a:solidFill>
              <a:srgbClr val="9256A6"/>
            </a:solidFill>
            <a:miter lim="800000"/>
          </a:ln>
        </p:spPr>
        <p:txBody>
          <a:bodyPr lIns="60958" tIns="60958" rIns="60958" bIns="60958" anchor="t"/>
          <a:lstStyle>
            <a:lvl1pPr marL="0" indent="0" algn="just" defTabSz="609585">
              <a:lnSpc>
                <a:spcPct val="170000"/>
              </a:lnSpc>
              <a:spcBef>
                <a:spcPts val="1600"/>
              </a:spcBef>
              <a:buSzTx/>
              <a:buNone/>
              <a:defRPr sz="2000">
                <a:latin typeface="Roboto Regular"/>
                <a:sym typeface="Roboto Regular"/>
              </a:defRPr>
            </a:lvl1pPr>
          </a:lstStyle>
          <a:p>
            <a:pPr marL="0" indent="0" algn="just" defTabSz="457200">
              <a:lnSpc>
                <a:spcPct val="170000"/>
              </a:lnSpc>
              <a:spcBef>
                <a:spcPts val="1200"/>
              </a:spcBef>
              <a:buSzTx/>
              <a:buNone/>
              <a:defRPr sz="2000"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119" name="Прямая соединительная линия 34"/>
          <p:cNvSpPr>
            <a:spLocks noGrp="1"/>
          </p:cNvSpPr>
          <p:nvPr>
            <p:ph type="body" sz="quarter" idx="14"/>
          </p:nvPr>
        </p:nvSpPr>
        <p:spPr>
          <a:xfrm>
            <a:off x="9696469" y="1642257"/>
            <a:ext cx="1" cy="2689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>
            <a:solidFill>
              <a:srgbClr val="9256A6"/>
            </a:solidFill>
            <a:miter lim="800000"/>
          </a:ln>
        </p:spPr>
        <p:txBody>
          <a:bodyPr lIns="60958" tIns="60958" rIns="60958" bIns="60958" anchor="t"/>
          <a:lstStyle>
            <a:lvl1pPr marL="0" indent="0" algn="just" defTabSz="609585">
              <a:lnSpc>
                <a:spcPct val="170000"/>
              </a:lnSpc>
              <a:spcBef>
                <a:spcPts val="1600"/>
              </a:spcBef>
              <a:buSzTx/>
              <a:buNone/>
              <a:defRPr sz="2000">
                <a:latin typeface="Roboto Regular"/>
                <a:sym typeface="Roboto Regular"/>
              </a:defRPr>
            </a:lvl1pPr>
          </a:lstStyle>
          <a:p>
            <a:pPr marL="0" indent="0" algn="just" defTabSz="457200">
              <a:lnSpc>
                <a:spcPct val="170000"/>
              </a:lnSpc>
              <a:spcBef>
                <a:spcPts val="1200"/>
              </a:spcBef>
              <a:buSzTx/>
              <a:buNone/>
              <a:defRPr sz="2000"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120" name="Прямоугольник 36"/>
          <p:cNvSpPr>
            <a:spLocks noGrp="1"/>
          </p:cNvSpPr>
          <p:nvPr>
            <p:ph type="body" sz="quarter" idx="15"/>
          </p:nvPr>
        </p:nvSpPr>
        <p:spPr>
          <a:xfrm>
            <a:off x="3216108" y="721965"/>
            <a:ext cx="1440349" cy="5415131"/>
          </a:xfrm>
          <a:prstGeom prst="rect">
            <a:avLst/>
          </a:prstGeom>
          <a:solidFill>
            <a:srgbClr val="000000">
              <a:alpha val="10000"/>
            </a:srgbClr>
          </a:solidFill>
        </p:spPr>
        <p:txBody>
          <a:bodyPr lIns="60958" tIns="60958" rIns="60958" bIns="60958"/>
          <a:lstStyle>
            <a:lvl1pPr marL="0" indent="0" algn="just" defTabSz="609585">
              <a:lnSpc>
                <a:spcPct val="170000"/>
              </a:lnSpc>
              <a:spcBef>
                <a:spcPts val="1600"/>
              </a:spcBef>
              <a:buSzTx/>
              <a:buNone/>
              <a:defRPr sz="2000">
                <a:latin typeface="Roboto Regular"/>
                <a:sym typeface="Roboto Regular"/>
              </a:defRPr>
            </a:lvl1pPr>
          </a:lstStyle>
          <a:p>
            <a:pPr marL="0" indent="0" algn="just" defTabSz="457200">
              <a:lnSpc>
                <a:spcPct val="170000"/>
              </a:lnSpc>
              <a:spcBef>
                <a:spcPts val="1200"/>
              </a:spcBef>
              <a:buSzTx/>
              <a:buNone/>
              <a:defRPr sz="2000"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121" name="Прямая соединительная линия 35"/>
          <p:cNvSpPr>
            <a:spLocks noGrp="1"/>
          </p:cNvSpPr>
          <p:nvPr>
            <p:ph type="body" sz="quarter" idx="16"/>
          </p:nvPr>
        </p:nvSpPr>
        <p:spPr>
          <a:xfrm>
            <a:off x="3215786" y="721966"/>
            <a:ext cx="1" cy="541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>
            <a:solidFill>
              <a:srgbClr val="9256A6"/>
            </a:solidFill>
            <a:miter lim="800000"/>
          </a:ln>
        </p:spPr>
        <p:txBody>
          <a:bodyPr lIns="60958" tIns="60958" rIns="60958" bIns="60958" anchor="t"/>
          <a:lstStyle>
            <a:lvl1pPr marL="0" indent="0" algn="just" defTabSz="609585">
              <a:lnSpc>
                <a:spcPct val="170000"/>
              </a:lnSpc>
              <a:spcBef>
                <a:spcPts val="1600"/>
              </a:spcBef>
              <a:buSzTx/>
              <a:buNone/>
              <a:defRPr sz="2000">
                <a:latin typeface="Roboto Regular"/>
                <a:sym typeface="Roboto Regular"/>
              </a:defRPr>
            </a:lvl1pPr>
          </a:lstStyle>
          <a:p>
            <a:pPr marL="0" indent="0" algn="just" defTabSz="457200">
              <a:lnSpc>
                <a:spcPct val="170000"/>
              </a:lnSpc>
              <a:spcBef>
                <a:spcPts val="1200"/>
              </a:spcBef>
              <a:buSzTx/>
              <a:buNone/>
              <a:defRPr sz="2000"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122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37017" y="179416"/>
            <a:ext cx="1014265" cy="362005"/>
          </a:xfrm>
          <a:prstGeom prst="rect">
            <a:avLst/>
          </a:prstGeom>
        </p:spPr>
        <p:txBody>
          <a:bodyPr lIns="0" tIns="0" rIns="0" bIns="0"/>
          <a:lstStyle>
            <a:lvl1pPr marL="0" indent="0" defTabSz="2418273">
              <a:lnSpc>
                <a:spcPct val="150000"/>
              </a:lnSpc>
              <a:spcBef>
                <a:spcPts val="1200"/>
              </a:spcBef>
              <a:buSzTx/>
              <a:buNone/>
              <a:defRPr sz="2000" spc="500">
                <a:solidFill>
                  <a:srgbClr val="0D0D0D"/>
                </a:solidFill>
                <a:latin typeface="Montserrat-Bold"/>
                <a:sym typeface="Montserrat-Bold"/>
              </a:defRPr>
            </a:lvl1pPr>
          </a:lstStyle>
          <a:p>
            <a:pPr marL="0" indent="0" defTabSz="1813750">
              <a:lnSpc>
                <a:spcPct val="150000"/>
              </a:lnSpc>
              <a:spcBef>
                <a:spcPts val="900"/>
              </a:spcBef>
              <a:buSzTx/>
              <a:buNone/>
              <a:defRPr sz="2000" spc="500">
                <a:solidFill>
                  <a:srgbClr val="0D0D0D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pPr>
            <a:endParaRPr/>
          </a:p>
        </p:txBody>
      </p:sp>
      <p:sp>
        <p:nvSpPr>
          <p:cNvPr id="123" name="Text Placeholder 8"/>
          <p:cNvSpPr>
            <a:spLocks noGrp="1"/>
          </p:cNvSpPr>
          <p:nvPr>
            <p:ph type="body" sz="quarter" idx="18"/>
          </p:nvPr>
        </p:nvSpPr>
        <p:spPr>
          <a:xfrm rot="16200000">
            <a:off x="-117200" y="5148753"/>
            <a:ext cx="1093008" cy="161220"/>
          </a:xfrm>
          <a:prstGeom prst="rect">
            <a:avLst/>
          </a:prstGeom>
        </p:spPr>
        <p:txBody>
          <a:bodyPr lIns="0" tIns="0" rIns="0" bIns="0"/>
          <a:lstStyle>
            <a:lvl1pPr marL="0" indent="0" defTabSz="2418273">
              <a:lnSpc>
                <a:spcPct val="150000"/>
              </a:lnSpc>
              <a:spcBef>
                <a:spcPts val="1200"/>
              </a:spcBef>
              <a:buSzTx/>
              <a:buNone/>
              <a:defRPr sz="1200">
                <a:solidFill>
                  <a:srgbClr val="000000">
                    <a:alpha val="19916"/>
                  </a:srgbClr>
                </a:solidFill>
                <a:latin typeface="Roboto Bold"/>
                <a:sym typeface="Roboto Bold"/>
              </a:defRPr>
            </a:lvl1pPr>
          </a:lstStyle>
          <a:p>
            <a:pPr marL="0" indent="0" defTabSz="1813750">
              <a:lnSpc>
                <a:spcPct val="150000"/>
              </a:lnSpc>
              <a:spcBef>
                <a:spcPts val="900"/>
              </a:spcBef>
              <a:buSzTx/>
              <a:buNone/>
              <a:defRPr sz="1200">
                <a:solidFill>
                  <a:srgbClr val="000000">
                    <a:alpha val="19916"/>
                  </a:srgbClr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/>
          </a:p>
        </p:txBody>
      </p:sp>
      <p:sp>
        <p:nvSpPr>
          <p:cNvPr id="124" name="Text Placeholder 6"/>
          <p:cNvSpPr txBox="1">
            <a:spLocks noGrp="1"/>
          </p:cNvSpPr>
          <p:nvPr>
            <p:ph type="body" sz="quarter" idx="19"/>
          </p:nvPr>
        </p:nvSpPr>
        <p:spPr>
          <a:xfrm>
            <a:off x="9113520" y="179416"/>
            <a:ext cx="2022792" cy="362005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2418273">
              <a:lnSpc>
                <a:spcPct val="150000"/>
              </a:lnSpc>
              <a:spcBef>
                <a:spcPts val="1200"/>
              </a:spcBef>
              <a:buSzTx/>
              <a:buNone/>
              <a:defRPr sz="1600" spc="100">
                <a:solidFill>
                  <a:srgbClr val="000000">
                    <a:alpha val="50000"/>
                  </a:srgbClr>
                </a:solidFill>
                <a:latin typeface="Roboto Bold"/>
                <a:sym typeface="Roboto Bold"/>
              </a:defRPr>
            </a:lvl1pPr>
          </a:lstStyle>
          <a:p>
            <a:pPr marL="0" indent="0" algn="r" defTabSz="1813750">
              <a:lnSpc>
                <a:spcPct val="150000"/>
              </a:lnSpc>
              <a:spcBef>
                <a:spcPts val="900"/>
              </a:spcBef>
              <a:buSzTx/>
              <a:buNone/>
              <a:defRPr sz="1600" spc="100">
                <a:solidFill>
                  <a:srgbClr val="000000">
                    <a:alpha val="50000"/>
                  </a:srgbClr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/>
          </a:p>
        </p:txBody>
      </p:sp>
      <p:sp>
        <p:nvSpPr>
          <p:cNvPr id="125" name="Заголовок 2"/>
          <p:cNvSpPr txBox="1">
            <a:spLocks noGrp="1"/>
          </p:cNvSpPr>
          <p:nvPr>
            <p:ph type="body" sz="half" idx="20"/>
          </p:nvPr>
        </p:nvSpPr>
        <p:spPr>
          <a:xfrm>
            <a:off x="1077063" y="3610534"/>
            <a:ext cx="10059252" cy="1984681"/>
          </a:xfrm>
          <a:prstGeom prst="rect">
            <a:avLst/>
          </a:prstGeom>
        </p:spPr>
        <p:txBody>
          <a:bodyPr lIns="0" tIns="0" rIns="0" bIns="0"/>
          <a:lstStyle>
            <a:lvl1pPr marL="0" indent="0" defTabSz="2418273">
              <a:lnSpc>
                <a:spcPct val="90000"/>
              </a:lnSpc>
              <a:spcBef>
                <a:spcPts val="0"/>
              </a:spcBef>
              <a:buSzTx/>
              <a:buNone/>
              <a:defRPr sz="15200">
                <a:latin typeface="Montserrat-Bold"/>
                <a:sym typeface="Montserrat-Bold"/>
              </a:defRPr>
            </a:lvl1pPr>
          </a:lstStyle>
          <a:p>
            <a:pPr marL="0" indent="0" defTabSz="1813750">
              <a:lnSpc>
                <a:spcPct val="90000"/>
              </a:lnSpc>
              <a:spcBef>
                <a:spcPts val="0"/>
              </a:spcBef>
              <a:buSzTx/>
              <a:buNone/>
              <a:defRPr sz="15200">
                <a:latin typeface="Montserrat-Bold"/>
                <a:ea typeface="Montserrat-Bold"/>
                <a:cs typeface="Montserrat-Bold"/>
                <a:sym typeface="Montserrat-Bold"/>
              </a:defRPr>
            </a:pPr>
            <a:endParaRPr/>
          </a:p>
        </p:txBody>
      </p:sp>
      <p:sp>
        <p:nvSpPr>
          <p:cNvPr id="126" name="Freeform 13"/>
          <p:cNvSpPr>
            <a:spLocks noGrp="1"/>
          </p:cNvSpPr>
          <p:nvPr>
            <p:ph type="body" sz="quarter" idx="21"/>
          </p:nvPr>
        </p:nvSpPr>
        <p:spPr>
          <a:xfrm>
            <a:off x="364765" y="6180484"/>
            <a:ext cx="133473" cy="180691"/>
          </a:xfrm>
          <a:prstGeom prst="rect">
            <a:avLst/>
          </a:prstGeom>
          <a:solidFill>
            <a:srgbClr val="0D0D0D">
              <a:alpha val="70000"/>
            </a:srgbClr>
          </a:solidFill>
        </p:spPr>
        <p:txBody>
          <a:bodyPr lIns="60958" tIns="60958" rIns="60958" bIns="60958" anchor="t"/>
          <a:lstStyle>
            <a:lvl1pPr marL="0" indent="0" algn="just" defTabSz="609585">
              <a:lnSpc>
                <a:spcPct val="170000"/>
              </a:lnSpc>
              <a:spcBef>
                <a:spcPts val="1600"/>
              </a:spcBef>
              <a:buSzTx/>
              <a:buNone/>
              <a:defRPr sz="2000">
                <a:latin typeface="Roboto Regular"/>
                <a:sym typeface="Roboto Regular"/>
              </a:defRPr>
            </a:lvl1pPr>
          </a:lstStyle>
          <a:p>
            <a:pPr marL="0" indent="0" algn="just" defTabSz="457200">
              <a:lnSpc>
                <a:spcPct val="170000"/>
              </a:lnSpc>
              <a:spcBef>
                <a:spcPts val="1200"/>
              </a:spcBef>
              <a:buSzTx/>
              <a:buNone/>
              <a:defRPr sz="2000"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127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632035" y="279499"/>
            <a:ext cx="212302" cy="161839"/>
          </a:xfrm>
          <a:prstGeom prst="rect">
            <a:avLst/>
          </a:prstGeom>
        </p:spPr>
        <p:txBody>
          <a:bodyPr lIns="0" tIns="0" rIns="0" bIns="0" anchor="ctr"/>
          <a:lstStyle>
            <a:lvl1pPr algn="r" defTabSz="906852">
              <a:lnSpc>
                <a:spcPct val="150000"/>
              </a:lnSpc>
              <a:spcBef>
                <a:spcPts val="451"/>
              </a:spcBef>
              <a:defRPr sz="800" spc="67">
                <a:solidFill>
                  <a:srgbClr val="000000">
                    <a:alpha val="50000"/>
                  </a:srgbClr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99286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B596EDC-0C28-4A1E-B68B-EBEBB901797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61" y="1596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4" name="Diapositiva de think-cell" r:id="rId4" imgW="245" imgH="244" progId="TCLayout.ActiveDocument.1">
                  <p:embed/>
                </p:oleObj>
              </mc:Choice>
              <mc:Fallback>
                <p:oleObj name="Diapositiva de think-cell" r:id="rId4" imgW="245" imgH="24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B596EDC-0C28-4A1E-B68B-EBEBB90179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61" y="1596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62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2193727" y="178593"/>
            <a:ext cx="7804547" cy="1518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2193727" y="1821657"/>
            <a:ext cx="7804547" cy="4420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72406" y="6536531"/>
            <a:ext cx="394338" cy="31354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11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873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txStyles>
    <p:titleStyle>
      <a:lvl1pPr marL="0" marR="0" indent="0" algn="ctr" defTabSz="4107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7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7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7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7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7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7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7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7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05586" marR="0" indent="-305586" algn="l" defTabSz="410755" rtl="0" latinLnBrk="0">
        <a:lnSpc>
          <a:spcPct val="100000"/>
        </a:lnSpc>
        <a:spcBef>
          <a:spcPts val="2951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527831" marR="0" indent="-305586" algn="l" defTabSz="410755" rtl="0" latinLnBrk="0">
        <a:lnSpc>
          <a:spcPct val="100000"/>
        </a:lnSpc>
        <a:spcBef>
          <a:spcPts val="2951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750075" marR="0" indent="-305586" algn="l" defTabSz="410755" rtl="0" latinLnBrk="0">
        <a:lnSpc>
          <a:spcPct val="100000"/>
        </a:lnSpc>
        <a:spcBef>
          <a:spcPts val="2951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972320" marR="0" indent="-305586" algn="l" defTabSz="410755" rtl="0" latinLnBrk="0">
        <a:lnSpc>
          <a:spcPct val="100000"/>
        </a:lnSpc>
        <a:spcBef>
          <a:spcPts val="2951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194563" marR="0" indent="-305586" algn="l" defTabSz="410755" rtl="0" latinLnBrk="0">
        <a:lnSpc>
          <a:spcPct val="100000"/>
        </a:lnSpc>
        <a:spcBef>
          <a:spcPts val="2951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416809" marR="0" indent="-305586" algn="l" defTabSz="410755" rtl="0" latinLnBrk="0">
        <a:lnSpc>
          <a:spcPct val="100000"/>
        </a:lnSpc>
        <a:spcBef>
          <a:spcPts val="2951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639052" marR="0" indent="-305586" algn="l" defTabSz="410755" rtl="0" latinLnBrk="0">
        <a:lnSpc>
          <a:spcPct val="100000"/>
        </a:lnSpc>
        <a:spcBef>
          <a:spcPts val="2951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861297" marR="0" indent="-305586" algn="l" defTabSz="410755" rtl="0" latinLnBrk="0">
        <a:lnSpc>
          <a:spcPct val="100000"/>
        </a:lnSpc>
        <a:spcBef>
          <a:spcPts val="2951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083541" marR="0" indent="-305586" algn="l" defTabSz="410755" rtl="0" latinLnBrk="0">
        <a:lnSpc>
          <a:spcPct val="100000"/>
        </a:lnSpc>
        <a:spcBef>
          <a:spcPts val="2951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297" algn="ctr" defTabSz="4107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594" algn="ctr" defTabSz="4107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891" algn="ctr" defTabSz="4107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189" algn="ctr" defTabSz="4107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486" algn="ctr" defTabSz="4107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783" algn="ctr" defTabSz="4107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080" algn="ctr" defTabSz="4107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377" algn="ctr" defTabSz="4107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2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D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0752" y="360338"/>
            <a:ext cx="5719445" cy="6024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agen" descr="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756" y="877610"/>
            <a:ext cx="1871697" cy="27758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3D6E4D4-FA1A-4B3D-802D-D5A9E7732DE4}"/>
              </a:ext>
            </a:extLst>
          </p:cNvPr>
          <p:cNvSpPr/>
          <p:nvPr/>
        </p:nvSpPr>
        <p:spPr>
          <a:xfrm>
            <a:off x="0" y="6203852"/>
            <a:ext cx="1872207" cy="450166"/>
          </a:xfrm>
          <a:prstGeom prst="rect">
            <a:avLst/>
          </a:prstGeom>
          <a:solidFill>
            <a:srgbClr val="454D5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Título 3">
            <a:extLst>
              <a:ext uri="{FF2B5EF4-FFF2-40B4-BE49-F238E27FC236}">
                <a16:creationId xmlns:a16="http://schemas.microsoft.com/office/drawing/2014/main" id="{B4634651-9102-4391-9E5D-139D9FB44923}"/>
              </a:ext>
            </a:extLst>
          </p:cNvPr>
          <p:cNvSpPr txBox="1">
            <a:spLocks/>
          </p:cNvSpPr>
          <p:nvPr/>
        </p:nvSpPr>
        <p:spPr>
          <a:xfrm>
            <a:off x="1561946" y="2152541"/>
            <a:ext cx="9068106" cy="1526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Autofit/>
          </a:bodyPr>
          <a:lstStyle>
            <a:lvl1pPr marL="0" marR="0" indent="0" algn="l" defTabSz="17145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Circular Std" charset="0"/>
                <a:ea typeface="Circular Std" charset="0"/>
                <a:cs typeface="Circular Std" charset="0"/>
                <a:sym typeface="Helvetica Neue"/>
              </a:defRPr>
            </a:lvl1pPr>
            <a:lvl2pPr marL="0" marR="0" indent="0" algn="just" defTabSz="171450" rtl="0" eaLnBrk="1" latinLnBrk="0" hangingPunct="1">
              <a:lnSpc>
                <a:spcPct val="17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just" defTabSz="171450" rtl="0" eaLnBrk="1" latinLnBrk="0" hangingPunct="1">
              <a:lnSpc>
                <a:spcPct val="17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just" defTabSz="171450" rtl="0" eaLnBrk="1" latinLnBrk="0" hangingPunct="1">
              <a:lnSpc>
                <a:spcPct val="17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just" defTabSz="171450" rtl="0" eaLnBrk="1" latinLnBrk="0" hangingPunct="1">
              <a:lnSpc>
                <a:spcPct val="17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just" defTabSz="171450" rtl="0" eaLnBrk="1" latinLnBrk="0" hangingPunct="1">
              <a:lnSpc>
                <a:spcPct val="17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just" defTabSz="171450" rtl="0" eaLnBrk="1" latinLnBrk="0" hangingPunct="1">
              <a:lnSpc>
                <a:spcPct val="17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just" defTabSz="171450" rtl="0" eaLnBrk="1" latinLnBrk="0" hangingPunct="1">
              <a:lnSpc>
                <a:spcPct val="17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just" defTabSz="171450" rtl="0" eaLnBrk="1" latinLnBrk="0" hangingPunct="1">
              <a:lnSpc>
                <a:spcPct val="17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ctr" defTabSz="1714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 Std" charset="0"/>
                <a:ea typeface="Adobe Gothic Std B" panose="020B0800000000000000" pitchFamily="34" charset="-128"/>
                <a:cs typeface="Calibri Light" panose="020F0302020204030204" pitchFamily="34" charset="0"/>
                <a:sym typeface="Helvetica Neue"/>
              </a:rPr>
              <a:t>Nueva Ley de Pago a 30 días</a:t>
            </a:r>
            <a:endParaRPr kumimoji="0" lang="es-ES" altLang="es-CL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rcular Std" charset="0"/>
              <a:ea typeface="Adobe Gothic Std B" panose="020B0800000000000000" pitchFamily="34" charset="-128"/>
              <a:cs typeface="Calibri Light" panose="020F0302020204030204" pitchFamily="34" charset="0"/>
              <a:sym typeface="Helvetica Neue"/>
            </a:endParaRPr>
          </a:p>
        </p:txBody>
      </p:sp>
      <p:sp>
        <p:nvSpPr>
          <p:cNvPr id="15" name="Marcador de texto 1">
            <a:extLst>
              <a:ext uri="{FF2B5EF4-FFF2-40B4-BE49-F238E27FC236}">
                <a16:creationId xmlns:a16="http://schemas.microsoft.com/office/drawing/2014/main" id="{DC8562F6-41B6-4B53-9FC1-9CCCF1076EDB}"/>
              </a:ext>
            </a:extLst>
          </p:cNvPr>
          <p:cNvSpPr txBox="1">
            <a:spLocks/>
          </p:cNvSpPr>
          <p:nvPr/>
        </p:nvSpPr>
        <p:spPr>
          <a:xfrm>
            <a:off x="4993133" y="5204141"/>
            <a:ext cx="2205731" cy="396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marL="0" marR="0" indent="0" algn="l" defTabSz="342869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u="none" strike="noStrike" cap="none" spc="-20" baseline="0">
                <a:ln>
                  <a:noFill/>
                </a:ln>
                <a:solidFill>
                  <a:srgbClr val="FFFFFF"/>
                </a:solidFill>
                <a:uFillTx/>
                <a:latin typeface="CircularStd-Medium"/>
                <a:ea typeface="CircularStd-Medium"/>
                <a:cs typeface="CircularStd-Medium"/>
                <a:sym typeface="CircularStd-Medium"/>
              </a:defRPr>
            </a:lvl1pPr>
            <a:lvl2pPr marL="166687" marR="0" indent="0" algn="l" defTabSz="70006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CircularStd-Medium"/>
                <a:ea typeface="CircularStd-Medium"/>
                <a:cs typeface="CircularStd-Medium"/>
                <a:sym typeface="CircularStd-Medium"/>
              </a:defRPr>
            </a:lvl2pPr>
            <a:lvl3pPr marL="333375" marR="0" indent="0" algn="l" defTabSz="70006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None/>
              <a:tabLst/>
              <a:defRPr sz="800" b="0" i="0" u="sng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Circular Std Book" charset="0"/>
                <a:ea typeface="Circular Std Book" charset="0"/>
                <a:cs typeface="Circular Std Book" charset="0"/>
                <a:sym typeface="CircularStd-Medium"/>
              </a:defRPr>
            </a:lvl3pPr>
            <a:lvl4pPr marL="500062" marR="0" indent="0" algn="l" defTabSz="70006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None/>
              <a:tabLst/>
              <a:defRPr sz="975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Circular Std Book" charset="0"/>
                <a:ea typeface="Circular Std Book" charset="0"/>
                <a:cs typeface="Circular Std Book" charset="0"/>
                <a:sym typeface="CircularStd-Medium"/>
              </a:defRPr>
            </a:lvl4pPr>
            <a:lvl5pPr marL="666750" marR="0" indent="0" algn="l" defTabSz="70006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None/>
              <a:tabLst/>
              <a:defRPr sz="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Circular Std Book" charset="0"/>
                <a:ea typeface="Circular Std Book" charset="0"/>
                <a:cs typeface="Circular Std Book" charset="0"/>
                <a:sym typeface="CircularStd-Medium"/>
              </a:defRPr>
            </a:lvl5pPr>
            <a:lvl6pPr marL="968871" marR="0" indent="-135434" algn="l" defTabSz="70006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975" b="0" i="0" u="sng" strike="noStrike" cap="none" spc="0" baseline="0">
                <a:ln>
                  <a:noFill/>
                </a:ln>
                <a:solidFill>
                  <a:srgbClr val="454D5B"/>
                </a:solidFill>
                <a:uFillTx/>
                <a:latin typeface="CircularStd-Medium"/>
                <a:ea typeface="CircularStd-Medium"/>
                <a:cs typeface="CircularStd-Medium"/>
                <a:sym typeface="CircularStd-Medium"/>
              </a:defRPr>
            </a:lvl6pPr>
            <a:lvl7pPr marL="1135559" marR="0" indent="-135434" algn="l" defTabSz="70006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975" b="0" i="0" u="sng" strike="noStrike" cap="none" spc="0" baseline="0">
                <a:ln>
                  <a:noFill/>
                </a:ln>
                <a:solidFill>
                  <a:srgbClr val="454D5B"/>
                </a:solidFill>
                <a:uFillTx/>
                <a:latin typeface="CircularStd-Medium"/>
                <a:ea typeface="CircularStd-Medium"/>
                <a:cs typeface="CircularStd-Medium"/>
                <a:sym typeface="CircularStd-Medium"/>
              </a:defRPr>
            </a:lvl7pPr>
            <a:lvl8pPr marL="1302246" marR="0" indent="-135434" algn="l" defTabSz="70006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975" b="0" i="0" u="sng" strike="noStrike" cap="none" spc="0" baseline="0">
                <a:ln>
                  <a:noFill/>
                </a:ln>
                <a:solidFill>
                  <a:srgbClr val="454D5B"/>
                </a:solidFill>
                <a:uFillTx/>
                <a:latin typeface="CircularStd-Medium"/>
                <a:ea typeface="CircularStd-Medium"/>
                <a:cs typeface="CircularStd-Medium"/>
                <a:sym typeface="CircularStd-Medium"/>
              </a:defRPr>
            </a:lvl8pPr>
            <a:lvl9pPr marL="1468934" marR="0" indent="-135434" algn="l" defTabSz="70006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975" b="0" i="0" u="sng" strike="noStrike" cap="none" spc="0" baseline="0">
                <a:ln>
                  <a:noFill/>
                </a:ln>
                <a:solidFill>
                  <a:srgbClr val="454D5B"/>
                </a:solidFill>
                <a:uFillTx/>
                <a:latin typeface="CircularStd-Medium"/>
                <a:ea typeface="CircularStd-Medium"/>
                <a:cs typeface="CircularStd-Medium"/>
                <a:sym typeface="CircularStd-Medium"/>
              </a:defRPr>
            </a:lvl9pPr>
          </a:lstStyle>
          <a:p>
            <a:pPr marL="0" marR="0" lvl="0" indent="0" algn="ctr" defTabSz="34286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 Std"/>
                <a:cs typeface="CircularStd-Medium"/>
                <a:sym typeface="CircularStd-Medium"/>
              </a:rPr>
              <a:t>17 de Abril de 2019</a:t>
            </a:r>
          </a:p>
        </p:txBody>
      </p:sp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084B8D2C-4CF6-4E62-82F2-6EF075214D2F}"/>
              </a:ext>
            </a:extLst>
          </p:cNvPr>
          <p:cNvSpPr txBox="1">
            <a:spLocks/>
          </p:cNvSpPr>
          <p:nvPr/>
        </p:nvSpPr>
        <p:spPr>
          <a:xfrm>
            <a:off x="6023834" y="4844207"/>
            <a:ext cx="144333" cy="396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marL="0" marR="0" indent="0" algn="l" defTabSz="342869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u="none" strike="noStrike" cap="none" spc="-20" baseline="0">
                <a:ln>
                  <a:noFill/>
                </a:ln>
                <a:solidFill>
                  <a:srgbClr val="FFFFFF"/>
                </a:solidFill>
                <a:uFillTx/>
                <a:latin typeface="CircularStd-Medium"/>
                <a:ea typeface="CircularStd-Medium"/>
                <a:cs typeface="CircularStd-Medium"/>
                <a:sym typeface="CircularStd-Medium"/>
              </a:defRPr>
            </a:lvl1pPr>
            <a:lvl2pPr marL="166687" marR="0" indent="0" algn="l" defTabSz="70006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CircularStd-Medium"/>
                <a:ea typeface="CircularStd-Medium"/>
                <a:cs typeface="CircularStd-Medium"/>
                <a:sym typeface="CircularStd-Medium"/>
              </a:defRPr>
            </a:lvl2pPr>
            <a:lvl3pPr marL="333375" marR="0" indent="0" algn="l" defTabSz="70006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None/>
              <a:tabLst/>
              <a:defRPr sz="800" b="0" i="0" u="sng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Circular Std Book" charset="0"/>
                <a:ea typeface="Circular Std Book" charset="0"/>
                <a:cs typeface="Circular Std Book" charset="0"/>
                <a:sym typeface="CircularStd-Medium"/>
              </a:defRPr>
            </a:lvl3pPr>
            <a:lvl4pPr marL="500062" marR="0" indent="0" algn="l" defTabSz="70006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None/>
              <a:tabLst/>
              <a:defRPr sz="975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Circular Std Book" charset="0"/>
                <a:ea typeface="Circular Std Book" charset="0"/>
                <a:cs typeface="Circular Std Book" charset="0"/>
                <a:sym typeface="CircularStd-Medium"/>
              </a:defRPr>
            </a:lvl4pPr>
            <a:lvl5pPr marL="666750" marR="0" indent="0" algn="l" defTabSz="70006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None/>
              <a:tabLst/>
              <a:defRPr sz="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Circular Std Book" charset="0"/>
                <a:ea typeface="Circular Std Book" charset="0"/>
                <a:cs typeface="Circular Std Book" charset="0"/>
                <a:sym typeface="CircularStd-Medium"/>
              </a:defRPr>
            </a:lvl5pPr>
            <a:lvl6pPr marL="968871" marR="0" indent="-135434" algn="l" defTabSz="70006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975" b="0" i="0" u="sng" strike="noStrike" cap="none" spc="0" baseline="0">
                <a:ln>
                  <a:noFill/>
                </a:ln>
                <a:solidFill>
                  <a:srgbClr val="454D5B"/>
                </a:solidFill>
                <a:uFillTx/>
                <a:latin typeface="CircularStd-Medium"/>
                <a:ea typeface="CircularStd-Medium"/>
                <a:cs typeface="CircularStd-Medium"/>
                <a:sym typeface="CircularStd-Medium"/>
              </a:defRPr>
            </a:lvl6pPr>
            <a:lvl7pPr marL="1135559" marR="0" indent="-135434" algn="l" defTabSz="70006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975" b="0" i="0" u="sng" strike="noStrike" cap="none" spc="0" baseline="0">
                <a:ln>
                  <a:noFill/>
                </a:ln>
                <a:solidFill>
                  <a:srgbClr val="454D5B"/>
                </a:solidFill>
                <a:uFillTx/>
                <a:latin typeface="CircularStd-Medium"/>
                <a:ea typeface="CircularStd-Medium"/>
                <a:cs typeface="CircularStd-Medium"/>
                <a:sym typeface="CircularStd-Medium"/>
              </a:defRPr>
            </a:lvl7pPr>
            <a:lvl8pPr marL="1302246" marR="0" indent="-135434" algn="l" defTabSz="70006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975" b="0" i="0" u="sng" strike="noStrike" cap="none" spc="0" baseline="0">
                <a:ln>
                  <a:noFill/>
                </a:ln>
                <a:solidFill>
                  <a:srgbClr val="454D5B"/>
                </a:solidFill>
                <a:uFillTx/>
                <a:latin typeface="CircularStd-Medium"/>
                <a:ea typeface="CircularStd-Medium"/>
                <a:cs typeface="CircularStd-Medium"/>
                <a:sym typeface="CircularStd-Medium"/>
              </a:defRPr>
            </a:lvl8pPr>
            <a:lvl9pPr marL="1468934" marR="0" indent="-135434" algn="l" defTabSz="70006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975" b="0" i="0" u="sng" strike="noStrike" cap="none" spc="0" baseline="0">
                <a:ln>
                  <a:noFill/>
                </a:ln>
                <a:solidFill>
                  <a:srgbClr val="454D5B"/>
                </a:solidFill>
                <a:uFillTx/>
                <a:latin typeface="CircularStd-Medium"/>
                <a:ea typeface="CircularStd-Medium"/>
                <a:cs typeface="CircularStd-Medium"/>
                <a:sym typeface="CircularStd-Medium"/>
              </a:defRPr>
            </a:lvl9pPr>
          </a:lstStyle>
          <a:p>
            <a:pPr marL="0" marR="0" lvl="0" indent="0" algn="ctr" defTabSz="34286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000" b="1" i="0" u="none" strike="noStrike" kern="0" cap="none" spc="-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rcular Std"/>
              <a:cs typeface="CircularStd-Medium"/>
              <a:sym typeface="CircularStd-Medium"/>
            </a:endParaRPr>
          </a:p>
        </p:txBody>
      </p:sp>
    </p:spTree>
    <p:extLst>
      <p:ext uri="{BB962C8B-B14F-4D97-AF65-F5344CB8AC3E}">
        <p14:creationId xmlns:p14="http://schemas.microsoft.com/office/powerpoint/2010/main" val="1888989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EDB2AE60-3D3E-4ECE-98EB-2721D41E8357}"/>
              </a:ext>
            </a:extLst>
          </p:cNvPr>
          <p:cNvSpPr txBox="1">
            <a:spLocks/>
          </p:cNvSpPr>
          <p:nvPr/>
        </p:nvSpPr>
        <p:spPr bwMode="auto">
          <a:xfrm>
            <a:off x="4130736" y="203723"/>
            <a:ext cx="3695286" cy="4963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4285" rIns="0" bIns="34285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22041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844083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266124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688165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s-ES" sz="3000" spc="-113" dirty="0">
                <a:solidFill>
                  <a:srgbClr val="5E5E5E">
                    <a:lumMod val="50000"/>
                  </a:srgbClr>
                </a:solidFill>
                <a:latin typeface="Circular Std"/>
              </a:rPr>
              <a:t>Enfoque de la ley </a:t>
            </a:r>
          </a:p>
        </p:txBody>
      </p:sp>
      <p:sp>
        <p:nvSpPr>
          <p:cNvPr id="37" name="Abrir llave 36">
            <a:extLst>
              <a:ext uri="{FF2B5EF4-FFF2-40B4-BE49-F238E27FC236}">
                <a16:creationId xmlns:a16="http://schemas.microsoft.com/office/drawing/2014/main" id="{7BDCE283-C826-42C5-A531-250854228FEF}"/>
              </a:ext>
            </a:extLst>
          </p:cNvPr>
          <p:cNvSpPr/>
          <p:nvPr/>
        </p:nvSpPr>
        <p:spPr>
          <a:xfrm rot="16200000">
            <a:off x="2434570" y="4736780"/>
            <a:ext cx="609600" cy="2049671"/>
          </a:xfrm>
          <a:prstGeom prst="leftBrace">
            <a:avLst>
              <a:gd name="adj1" fmla="val 0"/>
              <a:gd name="adj2" fmla="val 49455"/>
            </a:avLst>
          </a:prstGeom>
          <a:noFill/>
          <a:ln w="254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spc="0" normalizeH="0" baseline="0" dirty="0">
              <a:ln>
                <a:noFill/>
              </a:ln>
              <a:effectLst/>
              <a:highlight>
                <a:srgbClr val="FF0000"/>
              </a:highlight>
              <a:uFillTx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9E995C8E-7AF1-4754-8C3E-AF9F596817E4}"/>
              </a:ext>
            </a:extLst>
          </p:cNvPr>
          <p:cNvSpPr/>
          <p:nvPr/>
        </p:nvSpPr>
        <p:spPr>
          <a:xfrm>
            <a:off x="1137371" y="6145368"/>
            <a:ext cx="3203997" cy="57515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821531" hangingPunct="0"/>
            <a:r>
              <a:rPr lang="es-ES" sz="1400" b="1" dirty="0">
                <a:latin typeface="Circular Std"/>
                <a:sym typeface="Helvetica Neue Medium"/>
              </a:rPr>
              <a:t>Hasta el décimo día del mes siguiente al que realizó la transacción</a:t>
            </a:r>
            <a:endParaRPr kumimoji="0" lang="es-CL" sz="1400" b="1" i="0" u="none" strike="noStrike" cap="none" spc="0" normalizeH="0" baseline="0" dirty="0">
              <a:ln>
                <a:noFill/>
              </a:ln>
              <a:effectLst/>
              <a:uFillTx/>
              <a:latin typeface="Circular Std"/>
              <a:sym typeface="Helvetica Neue Medium"/>
            </a:endParaRPr>
          </a:p>
        </p:txBody>
      </p:sp>
      <p:sp>
        <p:nvSpPr>
          <p:cNvPr id="63" name="Abrir llave 62">
            <a:extLst>
              <a:ext uri="{FF2B5EF4-FFF2-40B4-BE49-F238E27FC236}">
                <a16:creationId xmlns:a16="http://schemas.microsoft.com/office/drawing/2014/main" id="{61BE35EC-A88A-4999-9719-9B0CA71153AC}"/>
              </a:ext>
            </a:extLst>
          </p:cNvPr>
          <p:cNvSpPr/>
          <p:nvPr/>
        </p:nvSpPr>
        <p:spPr>
          <a:xfrm rot="16200000">
            <a:off x="4928318" y="4743131"/>
            <a:ext cx="609600" cy="2049671"/>
          </a:xfrm>
          <a:prstGeom prst="leftBrace">
            <a:avLst>
              <a:gd name="adj1" fmla="val 0"/>
              <a:gd name="adj2" fmla="val 49455"/>
            </a:avLst>
          </a:prstGeom>
          <a:noFill/>
          <a:ln w="254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highlight>
                <a:srgbClr val="FF0000"/>
              </a:highlight>
              <a:uFillTx/>
            </a:endParaRPr>
          </a:p>
        </p:txBody>
      </p:sp>
      <p:sp>
        <p:nvSpPr>
          <p:cNvPr id="64" name="Abrir llave 63">
            <a:extLst>
              <a:ext uri="{FF2B5EF4-FFF2-40B4-BE49-F238E27FC236}">
                <a16:creationId xmlns:a16="http://schemas.microsoft.com/office/drawing/2014/main" id="{F094E41F-EA73-4AB3-8231-BD893E909978}"/>
              </a:ext>
            </a:extLst>
          </p:cNvPr>
          <p:cNvSpPr/>
          <p:nvPr/>
        </p:nvSpPr>
        <p:spPr>
          <a:xfrm rot="16200000">
            <a:off x="7562741" y="4743134"/>
            <a:ext cx="609600" cy="2049668"/>
          </a:xfrm>
          <a:prstGeom prst="leftBrace">
            <a:avLst>
              <a:gd name="adj1" fmla="val 0"/>
              <a:gd name="adj2" fmla="val 49455"/>
            </a:avLst>
          </a:prstGeom>
          <a:noFill/>
          <a:ln w="254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highlight>
                <a:srgbClr val="FF0000"/>
              </a:highlight>
              <a:uFillTx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5134F2CC-D096-48DC-949E-9E8AAB26F95F}"/>
              </a:ext>
            </a:extLst>
          </p:cNvPr>
          <p:cNvSpPr/>
          <p:nvPr/>
        </p:nvSpPr>
        <p:spPr>
          <a:xfrm>
            <a:off x="4551725" y="6186842"/>
            <a:ext cx="1362786" cy="35971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821531" hangingPunct="0"/>
            <a:r>
              <a:rPr kumimoji="0" lang="es-CL" sz="1400" b="1" i="0" u="none" strike="noStrike" cap="none" spc="0" normalizeH="0" baseline="0" dirty="0">
                <a:ln>
                  <a:noFill/>
                </a:ln>
                <a:effectLst/>
                <a:uFillTx/>
                <a:latin typeface="Circular Std"/>
                <a:sym typeface="Helvetica Neue Medium"/>
              </a:rPr>
              <a:t>8 días corridos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B13F45D1-988B-4D7C-B03F-A4B662BBCC0F}"/>
              </a:ext>
            </a:extLst>
          </p:cNvPr>
          <p:cNvSpPr/>
          <p:nvPr/>
        </p:nvSpPr>
        <p:spPr>
          <a:xfrm>
            <a:off x="6197065" y="6163912"/>
            <a:ext cx="3340951" cy="57515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 defTabSz="821531" hangingPunct="0"/>
            <a:r>
              <a:rPr kumimoji="0" lang="es-CL" sz="1400" b="1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Circular Std"/>
                <a:sym typeface="Helvetica Neue Medium"/>
              </a:rPr>
              <a:t>60 días corridos hasta Enero 2021</a:t>
            </a:r>
          </a:p>
          <a:p>
            <a:pPr algn="ctr" defTabSz="821531" hangingPunct="0"/>
            <a:r>
              <a:rPr kumimoji="0" lang="es-CL" sz="1400" b="1" i="0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Circular Std"/>
                <a:sym typeface="Helvetica Neue Medium"/>
              </a:rPr>
              <a:t>30 días corridos. Febrero 2021</a:t>
            </a:r>
          </a:p>
        </p:txBody>
      </p:sp>
      <p:sp>
        <p:nvSpPr>
          <p:cNvPr id="11" name="Rectangle: Rounded Corners 39">
            <a:extLst>
              <a:ext uri="{FF2B5EF4-FFF2-40B4-BE49-F238E27FC236}">
                <a16:creationId xmlns:a16="http://schemas.microsoft.com/office/drawing/2014/main" id="{652DFFB1-B91B-4BE6-9C95-79503EF66B3D}"/>
              </a:ext>
            </a:extLst>
          </p:cNvPr>
          <p:cNvSpPr/>
          <p:nvPr/>
        </p:nvSpPr>
        <p:spPr>
          <a:xfrm>
            <a:off x="993716" y="818201"/>
            <a:ext cx="10204567" cy="45719"/>
          </a:xfrm>
          <a:prstGeom prst="roundRect">
            <a:avLst>
              <a:gd name="adj" fmla="val 50000"/>
            </a:avLst>
          </a:prstGeom>
          <a:solidFill>
            <a:srgbClr val="256FDF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marL="0" marR="0" lvl="0" indent="0" algn="l" defTabSz="342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FFFFFF"/>
                </a:solidFill>
                <a:latin typeface="Circular Std"/>
                <a:ea typeface="Circular Std"/>
                <a:cs typeface="Circular Std"/>
                <a:sym typeface="Circular Std"/>
              </a:defRPr>
            </a:pPr>
            <a:endParaRPr kumimoji="0" sz="67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rcular Std"/>
              <a:sym typeface="Circular Std"/>
            </a:endParaRPr>
          </a:p>
        </p:txBody>
      </p:sp>
      <p:pic>
        <p:nvPicPr>
          <p:cNvPr id="3" name="Imagen 2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6C6496AA-A343-4C9F-93E5-778A8E35D0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617" y="938588"/>
            <a:ext cx="10550763" cy="451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09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EDB2AE60-3D3E-4ECE-98EB-2721D41E8357}"/>
              </a:ext>
            </a:extLst>
          </p:cNvPr>
          <p:cNvSpPr txBox="1">
            <a:spLocks/>
          </p:cNvSpPr>
          <p:nvPr/>
        </p:nvSpPr>
        <p:spPr bwMode="auto">
          <a:xfrm>
            <a:off x="1588972" y="200812"/>
            <a:ext cx="9014056" cy="7512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4285" rIns="0" bIns="34285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22041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844083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266124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688165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-113" normalizeH="0" baseline="0" noProof="0" dirty="0">
                <a:ln>
                  <a:noFill/>
                </a:ln>
                <a:solidFill>
                  <a:srgbClr val="5E5E5E">
                    <a:lumMod val="50000"/>
                  </a:srgbClr>
                </a:solidFill>
                <a:effectLst/>
                <a:uLnTx/>
                <a:uFillTx/>
                <a:latin typeface="Circular Std"/>
              </a:rPr>
              <a:t>Plazo para pago de factura</a:t>
            </a:r>
          </a:p>
        </p:txBody>
      </p:sp>
      <p:sp>
        <p:nvSpPr>
          <p:cNvPr id="7" name="Rectangle: Rounded Corners 39">
            <a:extLst>
              <a:ext uri="{FF2B5EF4-FFF2-40B4-BE49-F238E27FC236}">
                <a16:creationId xmlns:a16="http://schemas.microsoft.com/office/drawing/2014/main" id="{6250B756-0C85-4CC4-B2E7-B8DBD0C5DC21}"/>
              </a:ext>
            </a:extLst>
          </p:cNvPr>
          <p:cNvSpPr/>
          <p:nvPr/>
        </p:nvSpPr>
        <p:spPr>
          <a:xfrm>
            <a:off x="1102858" y="1008255"/>
            <a:ext cx="9986284" cy="45719"/>
          </a:xfrm>
          <a:prstGeom prst="roundRect">
            <a:avLst>
              <a:gd name="adj" fmla="val 50000"/>
            </a:avLst>
          </a:prstGeom>
          <a:solidFill>
            <a:srgbClr val="256FDF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marL="0" marR="0" lvl="0" indent="0" algn="l" defTabSz="342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FFFFFF"/>
                </a:solidFill>
                <a:latin typeface="Circular Std"/>
                <a:ea typeface="Circular Std"/>
                <a:cs typeface="Circular Std"/>
                <a:sym typeface="Circular Std"/>
              </a:defRPr>
            </a:pPr>
            <a:endParaRPr kumimoji="0" sz="67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rcular Std"/>
              <a:sym typeface="Circular St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0ACDD63-B7CD-44A9-A387-2791CD6152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770266"/>
              </p:ext>
            </p:extLst>
          </p:nvPr>
        </p:nvGraphicFramePr>
        <p:xfrm>
          <a:off x="762000" y="1665755"/>
          <a:ext cx="10668000" cy="40113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6000">
                  <a:extLst>
                    <a:ext uri="{9D8B030D-6E8A-4147-A177-3AD203B41FA5}">
                      <a16:colId xmlns:a16="http://schemas.microsoft.com/office/drawing/2014/main" val="1243885706"/>
                    </a:ext>
                  </a:extLst>
                </a:gridCol>
                <a:gridCol w="3556000">
                  <a:extLst>
                    <a:ext uri="{9D8B030D-6E8A-4147-A177-3AD203B41FA5}">
                      <a16:colId xmlns:a16="http://schemas.microsoft.com/office/drawing/2014/main" val="1061718008"/>
                    </a:ext>
                  </a:extLst>
                </a:gridCol>
                <a:gridCol w="3556000">
                  <a:extLst>
                    <a:ext uri="{9D8B030D-6E8A-4147-A177-3AD203B41FA5}">
                      <a16:colId xmlns:a16="http://schemas.microsoft.com/office/drawing/2014/main" val="853732809"/>
                    </a:ext>
                  </a:extLst>
                </a:gridCol>
              </a:tblGrid>
              <a:tr h="902368">
                <a:tc>
                  <a:txBody>
                    <a:bodyPr/>
                    <a:lstStyle/>
                    <a:p>
                      <a:r>
                        <a:rPr lang="es-ES" sz="1600" b="1" dirty="0"/>
                        <a:t>Plazo de pago</a:t>
                      </a:r>
                    </a:p>
                  </a:txBody>
                  <a:tcPr anchor="ctr"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/>
                        <a:t>Sector privado</a:t>
                      </a:r>
                    </a:p>
                  </a:txBody>
                  <a:tcPr anchor="ctr"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/>
                        <a:t>Sector público</a:t>
                      </a:r>
                    </a:p>
                  </a:txBody>
                  <a:tcPr anchor="ctr"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73559"/>
                  </a:ext>
                </a:extLst>
              </a:tr>
              <a:tr h="902368">
                <a:tc>
                  <a:txBody>
                    <a:bodyPr/>
                    <a:lstStyle/>
                    <a:p>
                      <a:r>
                        <a:rPr lang="es-ES" sz="1600" b="1" dirty="0"/>
                        <a:t>Regla general</a:t>
                      </a:r>
                    </a:p>
                  </a:txBody>
                  <a:tcPr anchor="ctr"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 dirty="0">
                          <a:latin typeface="Calibri" panose="020F0502020204030204" pitchFamily="34" charset="0"/>
                        </a:rPr>
                        <a:t>30 </a:t>
                      </a:r>
                      <a:r>
                        <a:rPr lang="es-ES" sz="1600" b="1">
                          <a:latin typeface="Calibri" panose="020F0502020204030204" pitchFamily="34" charset="0"/>
                        </a:rPr>
                        <a:t>días corridos</a:t>
                      </a:r>
                      <a:r>
                        <a:rPr lang="es-ES" sz="1600"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s-ES" sz="1600" dirty="0">
                          <a:latin typeface="Calibri" panose="020F0502020204030204" pitchFamily="34" charset="0"/>
                        </a:rPr>
                        <a:t>contados desde la  recepción de la factura. Rige a partir del mes de </a:t>
                      </a:r>
                      <a:r>
                        <a:rPr lang="es-ES" sz="1600" b="1" dirty="0">
                          <a:latin typeface="Calibri" panose="020F0502020204030204" pitchFamily="34" charset="0"/>
                        </a:rPr>
                        <a:t>febrero del año 2021</a:t>
                      </a:r>
                      <a:r>
                        <a:rPr lang="es-ES" sz="1600" dirty="0"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s-ES" sz="1600" dirty="0">
                        <a:latin typeface="Calibri" panose="020F0502020204030204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latin typeface="Calibri" panose="020F0502020204030204" pitchFamily="34" charset="0"/>
                        </a:rPr>
                        <a:t>Durante los </a:t>
                      </a:r>
                      <a:r>
                        <a:rPr lang="es-ES" sz="1600" b="1" dirty="0">
                          <a:latin typeface="Calibri" panose="020F0502020204030204" pitchFamily="34" charset="0"/>
                        </a:rPr>
                        <a:t>24 primeros meses </a:t>
                      </a:r>
                      <a:r>
                        <a:rPr lang="es-ES" sz="1600" dirty="0">
                          <a:latin typeface="Calibri" panose="020F0502020204030204" pitchFamily="34" charset="0"/>
                        </a:rPr>
                        <a:t>de aplicación (hasta 31-01-2020) el plazo de pago será de </a:t>
                      </a:r>
                      <a:r>
                        <a:rPr lang="es-ES" sz="1600" b="1" dirty="0">
                          <a:latin typeface="Calibri" panose="020F0502020204030204" pitchFamily="34" charset="0"/>
                        </a:rPr>
                        <a:t>60 días</a:t>
                      </a:r>
                      <a:r>
                        <a:rPr lang="es-ES" sz="1600" dirty="0">
                          <a:latin typeface="Calibri" panose="020F0502020204030204" pitchFamily="34" charset="0"/>
                        </a:rPr>
                        <a:t>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just" defTabSz="4107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días corridos </a:t>
                      </a:r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siguientes a la recepción de la factura o del respectivo instrumento tributario de cobro, salvo excepciones legales.</a:t>
                      </a:r>
                    </a:p>
                    <a:p>
                      <a:pPr marL="0" marR="0" lvl="0" indent="0" algn="just" defTabSz="4107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2078010"/>
                  </a:ext>
                </a:extLst>
              </a:tr>
              <a:tr h="902368">
                <a:tc>
                  <a:txBody>
                    <a:bodyPr/>
                    <a:lstStyle/>
                    <a:p>
                      <a:r>
                        <a:rPr lang="es-ES" sz="1600" b="1" dirty="0"/>
                        <a:t>Plazo excepcional</a:t>
                      </a:r>
                    </a:p>
                  </a:txBody>
                  <a:tcPr anchor="ctr"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latin typeface="Calibri" panose="020F0502020204030204" pitchFamily="34" charset="0"/>
                        </a:rPr>
                        <a:t>Las partes podrán pactar un </a:t>
                      </a:r>
                      <a:r>
                        <a:rPr lang="es-ES" sz="1600" b="1" dirty="0">
                          <a:latin typeface="Calibri" panose="020F0502020204030204" pitchFamily="34" charset="0"/>
                        </a:rPr>
                        <a:t>plazo mayor a 30 días </a:t>
                      </a:r>
                      <a:r>
                        <a:rPr lang="es-ES" sz="1600" dirty="0">
                          <a:latin typeface="Calibri" panose="020F0502020204030204" pitchFamily="34" charset="0"/>
                        </a:rPr>
                        <a:t>para el pago de la factura.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 podrá establecer un plazo de pago de </a:t>
                      </a:r>
                      <a:r>
                        <a:rPr lang="es-E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hasta 60 días corridos</a:t>
                      </a:r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en las bases de licitación (públicas o privadas) o en los contratos, siempre que existan </a:t>
                      </a:r>
                      <a:r>
                        <a:rPr lang="es-E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motivos fundados.</a:t>
                      </a:r>
                      <a:endParaRPr lang="es-E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5050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872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>
            <a:extLst>
              <a:ext uri="{FF2B5EF4-FFF2-40B4-BE49-F238E27FC236}">
                <a16:creationId xmlns:a16="http://schemas.microsoft.com/office/drawing/2014/main" id="{8E0CD41F-F738-421B-8785-A947C4D766DA}"/>
              </a:ext>
            </a:extLst>
          </p:cNvPr>
          <p:cNvSpPr/>
          <p:nvPr/>
        </p:nvSpPr>
        <p:spPr>
          <a:xfrm>
            <a:off x="673970" y="1697840"/>
            <a:ext cx="61240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es-ES" sz="2000" dirty="0">
                <a:latin typeface="Calibri" panose="020F0502020204030204" pitchFamily="34" charset="0"/>
              </a:rPr>
              <a:t>El acuerdo debe </a:t>
            </a:r>
            <a:r>
              <a:rPr lang="es-ES" sz="2000" b="1" dirty="0">
                <a:latin typeface="Calibri" panose="020F0502020204030204" pitchFamily="34" charset="0"/>
              </a:rPr>
              <a:t>constar por escrito</a:t>
            </a:r>
            <a:r>
              <a:rPr lang="es-ES" sz="2000" dirty="0">
                <a:latin typeface="Calibri" panose="020F0502020204030204" pitchFamily="34" charset="0"/>
              </a:rPr>
              <a:t>, ser suscrito por quienes concurren, </a:t>
            </a:r>
            <a:r>
              <a:rPr lang="es-ES" sz="2000" b="1" dirty="0">
                <a:latin typeface="Calibri" panose="020F0502020204030204" pitchFamily="34" charset="0"/>
              </a:rPr>
              <a:t>no constituir abuso </a:t>
            </a:r>
            <a:r>
              <a:rPr lang="es-ES" sz="2000" dirty="0">
                <a:latin typeface="Calibri" panose="020F0502020204030204" pitchFamily="34" charset="0"/>
              </a:rPr>
              <a:t>para el acreedor e inscribirse en un registro del Ministerio de Economía.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endParaRPr lang="es-ES" sz="2000" dirty="0"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es-ES" sz="2000" b="1" dirty="0">
                <a:latin typeface="Calibri" panose="020F0502020204030204" pitchFamily="34" charset="0"/>
              </a:rPr>
              <a:t>Sanción: </a:t>
            </a:r>
            <a:r>
              <a:rPr lang="es-ES" sz="2000" dirty="0">
                <a:latin typeface="Calibri" panose="020F0502020204030204" pitchFamily="34" charset="0"/>
              </a:rPr>
              <a:t>si no cumple con los requisitos, se tendrán por </a:t>
            </a:r>
            <a:r>
              <a:rPr lang="es-ES" sz="2000" b="1" dirty="0">
                <a:latin typeface="Calibri" panose="020F0502020204030204" pitchFamily="34" charset="0"/>
              </a:rPr>
              <a:t>no escritos y regirá el plazo de 30 días.</a:t>
            </a:r>
            <a:endParaRPr lang="es-ES" sz="2000" dirty="0">
              <a:latin typeface="Calibri" panose="020F0502020204030204" pitchFamily="34" charset="0"/>
            </a:endParaRPr>
          </a:p>
        </p:txBody>
      </p:sp>
      <p:sp>
        <p:nvSpPr>
          <p:cNvPr id="7" name="Rectangle: Rounded Corners 39">
            <a:extLst>
              <a:ext uri="{FF2B5EF4-FFF2-40B4-BE49-F238E27FC236}">
                <a16:creationId xmlns:a16="http://schemas.microsoft.com/office/drawing/2014/main" id="{6250B756-0C85-4CC4-B2E7-B8DBD0C5DC21}"/>
              </a:ext>
            </a:extLst>
          </p:cNvPr>
          <p:cNvSpPr/>
          <p:nvPr/>
        </p:nvSpPr>
        <p:spPr>
          <a:xfrm>
            <a:off x="858178" y="1233510"/>
            <a:ext cx="5755629" cy="45719"/>
          </a:xfrm>
          <a:prstGeom prst="roundRect">
            <a:avLst>
              <a:gd name="adj" fmla="val 50000"/>
            </a:avLst>
          </a:prstGeom>
          <a:solidFill>
            <a:srgbClr val="256FDF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marL="0" marR="0" lvl="0" indent="0" algn="l" defTabSz="342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FFFFFF"/>
                </a:solidFill>
                <a:latin typeface="Circular Std"/>
                <a:ea typeface="Circular Std"/>
                <a:cs typeface="Circular Std"/>
                <a:sym typeface="Circular Std"/>
              </a:defRPr>
            </a:pPr>
            <a:endParaRPr kumimoji="0" sz="67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rcular Std"/>
              <a:sym typeface="Circular Std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BA8C04C-D97D-49A6-85B7-53F3EF1002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2359" y="0"/>
            <a:ext cx="4739641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30D731D0-20C7-4426-891E-ED93DC95798B}"/>
              </a:ext>
            </a:extLst>
          </p:cNvPr>
          <p:cNvSpPr txBox="1">
            <a:spLocks/>
          </p:cNvSpPr>
          <p:nvPr/>
        </p:nvSpPr>
        <p:spPr bwMode="auto">
          <a:xfrm>
            <a:off x="1124555" y="54702"/>
            <a:ext cx="5222876" cy="1194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4285" rIns="0" bIns="34285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22041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844083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266124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688165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-113" normalizeH="0" baseline="0" noProof="0" dirty="0">
                <a:ln>
                  <a:noFill/>
                </a:ln>
                <a:solidFill>
                  <a:srgbClr val="5E5E5E">
                    <a:lumMod val="50000"/>
                  </a:srgbClr>
                </a:solidFill>
                <a:effectLst/>
                <a:uLnTx/>
                <a:uFillTx/>
                <a:latin typeface="Circular Std"/>
              </a:rPr>
              <a:t>Acuerdo </a:t>
            </a:r>
            <a:endParaRPr lang="es-ES" sz="3200" spc="-113" dirty="0">
              <a:solidFill>
                <a:srgbClr val="5E5E5E">
                  <a:lumMod val="50000"/>
                </a:srgbClr>
              </a:solidFill>
              <a:latin typeface="Circular Std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pc="-113" dirty="0">
                <a:solidFill>
                  <a:srgbClr val="5E5E5E">
                    <a:lumMod val="50000"/>
                  </a:srgbClr>
                </a:solidFill>
                <a:latin typeface="Circular Std"/>
              </a:rPr>
              <a:t>P</a:t>
            </a:r>
            <a:r>
              <a:rPr kumimoji="0" lang="es-ES" b="1" i="0" u="none" strike="noStrike" kern="1200" cap="none" spc="-113" normalizeH="0" baseline="0" noProof="0" dirty="0">
                <a:ln>
                  <a:noFill/>
                </a:ln>
                <a:solidFill>
                  <a:srgbClr val="5E5E5E">
                    <a:lumMod val="50000"/>
                  </a:srgbClr>
                </a:solidFill>
                <a:effectLst/>
                <a:uLnTx/>
                <a:uFillTx/>
                <a:latin typeface="Circular Std"/>
              </a:rPr>
              <a:t>lazo excepcional de pago</a:t>
            </a:r>
            <a:endParaRPr kumimoji="0" lang="es-CL" sz="1800" b="1" i="0" u="none" strike="noStrike" kern="1200" cap="none" spc="-113" normalizeH="0" baseline="0" noProof="0" dirty="0">
              <a:ln>
                <a:noFill/>
              </a:ln>
              <a:solidFill>
                <a:srgbClr val="5E5E5E">
                  <a:lumMod val="50000"/>
                </a:srgbClr>
              </a:solidFill>
              <a:effectLst/>
              <a:uLnTx/>
              <a:uFillTx/>
              <a:latin typeface="Circular Std"/>
            </a:endParaRPr>
          </a:p>
        </p:txBody>
      </p:sp>
    </p:spTree>
    <p:extLst>
      <p:ext uri="{BB962C8B-B14F-4D97-AF65-F5344CB8AC3E}">
        <p14:creationId xmlns:p14="http://schemas.microsoft.com/office/powerpoint/2010/main" val="1284404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>
            <a:extLst>
              <a:ext uri="{FF2B5EF4-FFF2-40B4-BE49-F238E27FC236}">
                <a16:creationId xmlns:a16="http://schemas.microsoft.com/office/drawing/2014/main" id="{8E0CD41F-F738-421B-8785-A947C4D766DA}"/>
              </a:ext>
            </a:extLst>
          </p:cNvPr>
          <p:cNvSpPr/>
          <p:nvPr/>
        </p:nvSpPr>
        <p:spPr>
          <a:xfrm>
            <a:off x="673970" y="1649715"/>
            <a:ext cx="61240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6987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No producirán efectos las cláusulas que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demoren indebidamente el pago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68580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269875" algn="l"/>
                <a:tab pos="541338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Otorgan la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facultad de modificar o dejar sin efecto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el contrato.</a:t>
            </a:r>
          </a:p>
          <a:p>
            <a:pPr marL="68580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269875" algn="l"/>
                <a:tab pos="541338" algn="l"/>
              </a:tabLst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Limitaciones absolutas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de responsabilidad.</a:t>
            </a:r>
          </a:p>
          <a:p>
            <a:pPr marL="68580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26987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Establecen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intereses inferiores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a los señalados por Ley.</a:t>
            </a:r>
          </a:p>
          <a:p>
            <a:pPr marL="68580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26987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Dispone un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plazo de pago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contado desde una fecha distinta de la recepción de la factura.</a:t>
            </a:r>
          </a:p>
          <a:p>
            <a:pPr marL="68580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269875" algn="l"/>
              </a:tabLst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Las demás que establezcan las leyes.</a:t>
            </a:r>
          </a:p>
        </p:txBody>
      </p:sp>
      <p:sp>
        <p:nvSpPr>
          <p:cNvPr id="7" name="Rectangle: Rounded Corners 39">
            <a:extLst>
              <a:ext uri="{FF2B5EF4-FFF2-40B4-BE49-F238E27FC236}">
                <a16:creationId xmlns:a16="http://schemas.microsoft.com/office/drawing/2014/main" id="{6250B756-0C85-4CC4-B2E7-B8DBD0C5DC21}"/>
              </a:ext>
            </a:extLst>
          </p:cNvPr>
          <p:cNvSpPr/>
          <p:nvPr/>
        </p:nvSpPr>
        <p:spPr>
          <a:xfrm>
            <a:off x="858178" y="1233510"/>
            <a:ext cx="5755629" cy="45719"/>
          </a:xfrm>
          <a:prstGeom prst="roundRect">
            <a:avLst>
              <a:gd name="adj" fmla="val 50000"/>
            </a:avLst>
          </a:prstGeom>
          <a:solidFill>
            <a:srgbClr val="256FDF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marL="0" marR="0" lvl="0" indent="0" algn="l" defTabSz="342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FFFFFF"/>
                </a:solidFill>
                <a:latin typeface="Circular Std"/>
                <a:ea typeface="Circular Std"/>
                <a:cs typeface="Circular Std"/>
                <a:sym typeface="Circular Std"/>
              </a:defRPr>
            </a:pPr>
            <a:endParaRPr kumimoji="0" sz="67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rcular Std"/>
              <a:sym typeface="Circular Std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C510514-3B39-42A9-8F28-0841E013DD2A}"/>
              </a:ext>
            </a:extLst>
          </p:cNvPr>
          <p:cNvSpPr txBox="1">
            <a:spLocks/>
          </p:cNvSpPr>
          <p:nvPr/>
        </p:nvSpPr>
        <p:spPr bwMode="auto">
          <a:xfrm>
            <a:off x="1124555" y="54702"/>
            <a:ext cx="5222876" cy="1194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4285" rIns="0" bIns="34285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22041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844083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266124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688165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-113" normalizeH="0" baseline="0" noProof="0" dirty="0">
                <a:ln>
                  <a:noFill/>
                </a:ln>
                <a:solidFill>
                  <a:srgbClr val="5E5E5E">
                    <a:lumMod val="50000"/>
                  </a:srgbClr>
                </a:solidFill>
                <a:effectLst/>
                <a:uLnTx/>
                <a:uFillTx/>
                <a:latin typeface="Circular Std"/>
              </a:rPr>
              <a:t>Acuerdo </a:t>
            </a:r>
            <a:endParaRPr lang="es-ES" sz="3200" spc="-113" dirty="0">
              <a:solidFill>
                <a:srgbClr val="5E5E5E">
                  <a:lumMod val="50000"/>
                </a:srgbClr>
              </a:solidFill>
              <a:latin typeface="Circular Std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pc="-113" dirty="0">
                <a:solidFill>
                  <a:srgbClr val="5E5E5E">
                    <a:lumMod val="50000"/>
                  </a:srgbClr>
                </a:solidFill>
                <a:latin typeface="Circular Std"/>
              </a:rPr>
              <a:t>P</a:t>
            </a:r>
            <a:r>
              <a:rPr kumimoji="0" lang="es-ES" b="1" i="0" u="none" strike="noStrike" kern="1200" cap="none" spc="-113" normalizeH="0" baseline="0" noProof="0" dirty="0">
                <a:ln>
                  <a:noFill/>
                </a:ln>
                <a:solidFill>
                  <a:srgbClr val="5E5E5E">
                    <a:lumMod val="50000"/>
                  </a:srgbClr>
                </a:solidFill>
                <a:effectLst/>
                <a:uLnTx/>
                <a:uFillTx/>
                <a:latin typeface="Circular Std"/>
              </a:rPr>
              <a:t>lazo excepcional de pago</a:t>
            </a:r>
            <a:endParaRPr kumimoji="0" lang="es-CL" sz="1800" b="1" i="0" u="none" strike="noStrike" kern="1200" cap="none" spc="-113" normalizeH="0" baseline="0" noProof="0" dirty="0">
              <a:ln>
                <a:noFill/>
              </a:ln>
              <a:solidFill>
                <a:srgbClr val="5E5E5E">
                  <a:lumMod val="50000"/>
                </a:srgbClr>
              </a:solidFill>
              <a:effectLst/>
              <a:uLnTx/>
              <a:uFillTx/>
              <a:latin typeface="Circular Std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3C7D13A-BC8E-48DF-B62B-4FEB231330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2359" y="0"/>
            <a:ext cx="4739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35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EDB2AE60-3D3E-4ECE-98EB-2721D41E8357}"/>
              </a:ext>
            </a:extLst>
          </p:cNvPr>
          <p:cNvSpPr txBox="1">
            <a:spLocks/>
          </p:cNvSpPr>
          <p:nvPr/>
        </p:nvSpPr>
        <p:spPr bwMode="auto">
          <a:xfrm>
            <a:off x="1588972" y="200812"/>
            <a:ext cx="9014056" cy="7512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4285" rIns="0" bIns="34285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22041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844083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266124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688165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-113" normalizeH="0" baseline="0" noProof="0" dirty="0">
                <a:ln>
                  <a:noFill/>
                </a:ln>
                <a:solidFill>
                  <a:srgbClr val="5E5E5E">
                    <a:lumMod val="50000"/>
                  </a:srgbClr>
                </a:solidFill>
                <a:effectLst/>
                <a:uLnTx/>
                <a:uFillTx/>
                <a:latin typeface="Circular Std"/>
              </a:rPr>
              <a:t>Efectos de la morosidad</a:t>
            </a:r>
          </a:p>
        </p:txBody>
      </p:sp>
      <p:sp>
        <p:nvSpPr>
          <p:cNvPr id="7" name="Rectangle: Rounded Corners 39">
            <a:extLst>
              <a:ext uri="{FF2B5EF4-FFF2-40B4-BE49-F238E27FC236}">
                <a16:creationId xmlns:a16="http://schemas.microsoft.com/office/drawing/2014/main" id="{6250B756-0C85-4CC4-B2E7-B8DBD0C5DC21}"/>
              </a:ext>
            </a:extLst>
          </p:cNvPr>
          <p:cNvSpPr/>
          <p:nvPr/>
        </p:nvSpPr>
        <p:spPr>
          <a:xfrm>
            <a:off x="1102858" y="1008255"/>
            <a:ext cx="9986284" cy="45719"/>
          </a:xfrm>
          <a:prstGeom prst="roundRect">
            <a:avLst>
              <a:gd name="adj" fmla="val 50000"/>
            </a:avLst>
          </a:prstGeom>
          <a:solidFill>
            <a:srgbClr val="256FDF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marL="0" marR="0" lvl="0" indent="0" algn="l" defTabSz="342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FFFFFF"/>
                </a:solidFill>
                <a:latin typeface="Circular Std"/>
                <a:ea typeface="Circular Std"/>
                <a:cs typeface="Circular Std"/>
                <a:sym typeface="Circular Std"/>
              </a:defRPr>
            </a:pPr>
            <a:endParaRPr kumimoji="0" sz="67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rcular Std"/>
              <a:sym typeface="Circular St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0ACDD63-B7CD-44A9-A387-2791CD6152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952781"/>
              </p:ext>
            </p:extLst>
          </p:nvPr>
        </p:nvGraphicFramePr>
        <p:xfrm>
          <a:off x="849220" y="2635713"/>
          <a:ext cx="10493560" cy="32573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46780">
                  <a:extLst>
                    <a:ext uri="{9D8B030D-6E8A-4147-A177-3AD203B41FA5}">
                      <a16:colId xmlns:a16="http://schemas.microsoft.com/office/drawing/2014/main" val="1061718008"/>
                    </a:ext>
                  </a:extLst>
                </a:gridCol>
                <a:gridCol w="5246780">
                  <a:extLst>
                    <a:ext uri="{9D8B030D-6E8A-4147-A177-3AD203B41FA5}">
                      <a16:colId xmlns:a16="http://schemas.microsoft.com/office/drawing/2014/main" val="853732809"/>
                    </a:ext>
                  </a:extLst>
                </a:gridCol>
              </a:tblGrid>
              <a:tr h="1008673">
                <a:tc>
                  <a:txBody>
                    <a:bodyPr/>
                    <a:lstStyle/>
                    <a:p>
                      <a:r>
                        <a:rPr lang="es-ES" sz="1600" b="1" dirty="0"/>
                        <a:t>Interés corriente</a:t>
                      </a:r>
                    </a:p>
                  </a:txBody>
                  <a:tcPr anchor="ctr"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/>
                        <a:t>Comisión moratoria</a:t>
                      </a:r>
                    </a:p>
                  </a:txBody>
                  <a:tcPr anchor="ctr"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73559"/>
                  </a:ext>
                </a:extLst>
              </a:tr>
              <a:tr h="2248670">
                <a:tc>
                  <a:txBody>
                    <a:bodyPr/>
                    <a:lstStyle/>
                    <a:p>
                      <a:pPr marL="285750" marR="0" lvl="0" indent="-285750" algn="just" defTabSz="4107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269875" algn="l"/>
                        </a:tabLst>
                        <a:defRPr/>
                      </a:pPr>
                      <a:r>
                        <a:rPr lang="es-ES" sz="1800" dirty="0">
                          <a:latin typeface="Circular Std"/>
                        </a:rPr>
                        <a:t>Se devengará hasta la fecha de pago efectivo, </a:t>
                      </a:r>
                      <a:r>
                        <a:rPr lang="es-ES" sz="1800" b="1" dirty="0">
                          <a:latin typeface="Circular Std"/>
                        </a:rPr>
                        <a:t>un interés igual al interés corriente </a:t>
                      </a:r>
                      <a:r>
                        <a:rPr lang="es-ES" sz="1800" dirty="0">
                          <a:latin typeface="Circular Std"/>
                        </a:rPr>
                        <a:t>para operaciones no reajustables en moneda nacional de más de 90 días, por montos superiores a 200 UF e inferiores o iguales al equivalente a 5.000 UF, de acuerdo a la Ley 18.010 sobre operaciones de crédito de dinero.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  <a:tabLst>
                          <a:tab pos="269875" algn="l"/>
                        </a:tabLst>
                      </a:pPr>
                      <a:r>
                        <a:rPr lang="es-ES" sz="1800" dirty="0">
                          <a:latin typeface="Circular Std"/>
                        </a:rPr>
                        <a:t>El comprador o beneficiario del servicio que esté en mora deberá pagar, además, una </a:t>
                      </a:r>
                      <a:r>
                        <a:rPr lang="es-ES" sz="1800" b="1" dirty="0">
                          <a:latin typeface="Circular Std"/>
                        </a:rPr>
                        <a:t>comisión fija, única y total equivalente al 1% del monto adeudado</a:t>
                      </a:r>
                      <a:r>
                        <a:rPr lang="es-ES" sz="1800" dirty="0">
                          <a:latin typeface="Circular Std"/>
                        </a:rPr>
                        <a:t>, por concepto de recuperación de pagos.</a:t>
                      </a:r>
                      <a:endParaRPr lang="es-CL" sz="1800" b="1" dirty="0">
                        <a:latin typeface="Circular Std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2078010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2C1B7FFA-2138-4A82-B0B6-D25FD23F3026}"/>
              </a:ext>
            </a:extLst>
          </p:cNvPr>
          <p:cNvSpPr/>
          <p:nvPr/>
        </p:nvSpPr>
        <p:spPr>
          <a:xfrm>
            <a:off x="976545" y="1522754"/>
            <a:ext cx="10112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es-ES" sz="2000" dirty="0">
                <a:latin typeface="Calibri" panose="020F0502020204030204" pitchFamily="34" charset="0"/>
              </a:rPr>
              <a:t>El deudor </a:t>
            </a:r>
            <a:r>
              <a:rPr lang="es-ES" sz="2000" b="1" dirty="0">
                <a:latin typeface="Calibri" panose="020F0502020204030204" pitchFamily="34" charset="0"/>
              </a:rPr>
              <a:t>incurre en mora si no paga la factura en el plazo </a:t>
            </a:r>
            <a:r>
              <a:rPr lang="es-ES" sz="2000" dirty="0">
                <a:latin typeface="Calibri" panose="020F0502020204030204" pitchFamily="34" charset="0"/>
              </a:rPr>
              <a:t>de 30 días contados desde su recepción o,  excepcionalmente, en el plazo que las partes acuerden.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46102F6-712B-4469-9130-7A01853D29AB}"/>
              </a:ext>
            </a:extLst>
          </p:cNvPr>
          <p:cNvSpPr/>
          <p:nvPr/>
        </p:nvSpPr>
        <p:spPr>
          <a:xfrm>
            <a:off x="9840634" y="6432884"/>
            <a:ext cx="22230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Fuente: </a:t>
            </a:r>
            <a:r>
              <a:rPr lang="es-ES" sz="1400" dirty="0">
                <a:solidFill>
                  <a:srgbClr val="000000"/>
                </a:solidFill>
                <a:latin typeface="Calibri" panose="020F0502020204030204" pitchFamily="34" charset="0"/>
              </a:rPr>
              <a:t>Elaboración propia</a:t>
            </a:r>
          </a:p>
        </p:txBody>
      </p:sp>
    </p:spTree>
    <p:extLst>
      <p:ext uri="{BB962C8B-B14F-4D97-AF65-F5344CB8AC3E}">
        <p14:creationId xmlns:p14="http://schemas.microsoft.com/office/powerpoint/2010/main" val="1657412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>
            <a:extLst>
              <a:ext uri="{FF2B5EF4-FFF2-40B4-BE49-F238E27FC236}">
                <a16:creationId xmlns:a16="http://schemas.microsoft.com/office/drawing/2014/main" id="{8E0CD41F-F738-421B-8785-A947C4D766DA}"/>
              </a:ext>
            </a:extLst>
          </p:cNvPr>
          <p:cNvSpPr/>
          <p:nvPr/>
        </p:nvSpPr>
        <p:spPr>
          <a:xfrm>
            <a:off x="673971" y="1460031"/>
            <a:ext cx="61240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Las 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notas de crédito o débito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emitidas respecto de facturas serán 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inoponibles al cesionario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, una vez que la 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factura se tenga por irrevocablemente aceptada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de conformidad a la ley. 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DB2AE60-3D3E-4ECE-98EB-2721D41E8357}"/>
              </a:ext>
            </a:extLst>
          </p:cNvPr>
          <p:cNvSpPr txBox="1">
            <a:spLocks/>
          </p:cNvSpPr>
          <p:nvPr/>
        </p:nvSpPr>
        <p:spPr bwMode="auto">
          <a:xfrm>
            <a:off x="858179" y="276332"/>
            <a:ext cx="5755629" cy="4963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4285" rIns="0" bIns="34285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22041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844083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266124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688165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lvl="0" algn="ctr"/>
            <a:r>
              <a:rPr lang="es-CL" sz="2800" spc="-113" dirty="0">
                <a:solidFill>
                  <a:srgbClr val="5E5E5E">
                    <a:lumMod val="50000"/>
                  </a:srgbClr>
                </a:solidFill>
                <a:latin typeface="Circular Std"/>
              </a:rPr>
              <a:t>Invariabilidad del monto de facturas </a:t>
            </a:r>
            <a:endParaRPr kumimoji="0" lang="es-CL" sz="2800" b="1" i="0" u="none" strike="noStrike" kern="1200" cap="none" spc="-113" normalizeH="0" baseline="0" noProof="0" dirty="0">
              <a:ln>
                <a:noFill/>
              </a:ln>
              <a:solidFill>
                <a:srgbClr val="5E5E5E">
                  <a:lumMod val="50000"/>
                </a:srgbClr>
              </a:solidFill>
              <a:effectLst/>
              <a:uLnTx/>
              <a:uFillTx/>
              <a:latin typeface="Circular Std"/>
            </a:endParaRPr>
          </a:p>
        </p:txBody>
      </p:sp>
      <p:sp>
        <p:nvSpPr>
          <p:cNvPr id="7" name="Rectangle: Rounded Corners 39">
            <a:extLst>
              <a:ext uri="{FF2B5EF4-FFF2-40B4-BE49-F238E27FC236}">
                <a16:creationId xmlns:a16="http://schemas.microsoft.com/office/drawing/2014/main" id="{6250B756-0C85-4CC4-B2E7-B8DBD0C5DC21}"/>
              </a:ext>
            </a:extLst>
          </p:cNvPr>
          <p:cNvSpPr/>
          <p:nvPr/>
        </p:nvSpPr>
        <p:spPr>
          <a:xfrm>
            <a:off x="858179" y="874675"/>
            <a:ext cx="5755629" cy="45719"/>
          </a:xfrm>
          <a:prstGeom prst="roundRect">
            <a:avLst>
              <a:gd name="adj" fmla="val 50000"/>
            </a:avLst>
          </a:prstGeom>
          <a:solidFill>
            <a:srgbClr val="256FDF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marL="0" marR="0" lvl="0" indent="0" algn="l" defTabSz="342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FFFFFF"/>
                </a:solidFill>
                <a:latin typeface="Circular Std"/>
                <a:ea typeface="Circular Std"/>
                <a:cs typeface="Circular Std"/>
                <a:sym typeface="Circular Std"/>
              </a:defRPr>
            </a:pPr>
            <a:endParaRPr kumimoji="0" sz="67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rcular Std"/>
              <a:sym typeface="Circular Std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6A3EF2F-637C-4CDE-84D4-E1C108D6735F}"/>
              </a:ext>
            </a:extLst>
          </p:cNvPr>
          <p:cNvSpPr/>
          <p:nvPr/>
        </p:nvSpPr>
        <p:spPr>
          <a:xfrm>
            <a:off x="673969" y="4582361"/>
            <a:ext cx="61240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Los contribuyentes estarán obligados a 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emitir guías de despacho electrónicas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No aplica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a los 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contribuyentes que emitan documentos tributarios en papel.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546A890A-41F1-4499-84AE-7C412325DC05}"/>
              </a:ext>
            </a:extLst>
          </p:cNvPr>
          <p:cNvSpPr txBox="1">
            <a:spLocks/>
          </p:cNvSpPr>
          <p:nvPr/>
        </p:nvSpPr>
        <p:spPr bwMode="auto">
          <a:xfrm>
            <a:off x="858178" y="3357860"/>
            <a:ext cx="5755629" cy="4963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4285" rIns="0" bIns="34285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22041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844083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266124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688165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-113" normalizeH="0" baseline="0" noProof="0" dirty="0">
                <a:ln>
                  <a:noFill/>
                </a:ln>
                <a:solidFill>
                  <a:srgbClr val="5E5E5E">
                    <a:lumMod val="50000"/>
                  </a:srgbClr>
                </a:solidFill>
                <a:effectLst/>
                <a:uLnTx/>
                <a:uFillTx/>
                <a:latin typeface="Circular Std"/>
              </a:rPr>
              <a:t>Guías de despacho </a:t>
            </a:r>
            <a:r>
              <a:rPr kumimoji="0" lang="es-CL" sz="2800" b="1" i="0" u="none" strike="noStrike" kern="1200" cap="none" spc="-113" normalizeH="0" baseline="0" noProof="0" dirty="0" err="1">
                <a:ln>
                  <a:noFill/>
                </a:ln>
                <a:solidFill>
                  <a:srgbClr val="5E5E5E">
                    <a:lumMod val="50000"/>
                  </a:srgbClr>
                </a:solidFill>
                <a:effectLst/>
                <a:uLnTx/>
                <a:uFillTx/>
                <a:latin typeface="Circular Std"/>
              </a:rPr>
              <a:t>electr</a:t>
            </a:r>
            <a:r>
              <a:rPr lang="es-CL" sz="2800" spc="-113" dirty="0" err="1">
                <a:solidFill>
                  <a:srgbClr val="5E5E5E">
                    <a:lumMod val="50000"/>
                  </a:srgbClr>
                </a:solidFill>
                <a:latin typeface="Circular Std"/>
              </a:rPr>
              <a:t>ónicas</a:t>
            </a:r>
            <a:endParaRPr kumimoji="0" lang="es-CL" sz="2800" b="1" i="0" u="none" strike="noStrike" kern="1200" cap="none" spc="-113" normalizeH="0" baseline="0" noProof="0" dirty="0">
              <a:ln>
                <a:noFill/>
              </a:ln>
              <a:solidFill>
                <a:srgbClr val="5E5E5E">
                  <a:lumMod val="50000"/>
                </a:srgbClr>
              </a:solidFill>
              <a:effectLst/>
              <a:uLnTx/>
              <a:uFillTx/>
              <a:latin typeface="Circular Std"/>
            </a:endParaRPr>
          </a:p>
        </p:txBody>
      </p:sp>
      <p:sp>
        <p:nvSpPr>
          <p:cNvPr id="13" name="Rectangle: Rounded Corners 39">
            <a:extLst>
              <a:ext uri="{FF2B5EF4-FFF2-40B4-BE49-F238E27FC236}">
                <a16:creationId xmlns:a16="http://schemas.microsoft.com/office/drawing/2014/main" id="{8AFAB4EE-7F67-466F-B3B3-D355946DEB9D}"/>
              </a:ext>
            </a:extLst>
          </p:cNvPr>
          <p:cNvSpPr/>
          <p:nvPr/>
        </p:nvSpPr>
        <p:spPr>
          <a:xfrm>
            <a:off x="858177" y="4093577"/>
            <a:ext cx="5755629" cy="45719"/>
          </a:xfrm>
          <a:prstGeom prst="roundRect">
            <a:avLst>
              <a:gd name="adj" fmla="val 50000"/>
            </a:avLst>
          </a:prstGeom>
          <a:solidFill>
            <a:srgbClr val="256FDF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marL="0" marR="0" lvl="0" indent="0" algn="l" defTabSz="342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FFFFFF"/>
                </a:solidFill>
                <a:latin typeface="Circular Std"/>
                <a:ea typeface="Circular Std"/>
                <a:cs typeface="Circular Std"/>
                <a:sym typeface="Circular Std"/>
              </a:defRPr>
            </a:pPr>
            <a:endParaRPr kumimoji="0" sz="67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rcular Std"/>
              <a:sym typeface="Circular Std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7C390FB-7D79-44B9-848A-2E5765D384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2358" y="0"/>
            <a:ext cx="4739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99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>
            <a:extLst>
              <a:ext uri="{FF2B5EF4-FFF2-40B4-BE49-F238E27FC236}">
                <a16:creationId xmlns:a16="http://schemas.microsoft.com/office/drawing/2014/main" id="{8E0CD41F-F738-421B-8785-A947C4D766DA}"/>
              </a:ext>
            </a:extLst>
          </p:cNvPr>
          <p:cNvSpPr/>
          <p:nvPr/>
        </p:nvSpPr>
        <p:spPr>
          <a:xfrm>
            <a:off x="673971" y="1324995"/>
            <a:ext cx="61240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Se considerará como competencia desleal, 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el establecer o aplicar cláusulas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contractuales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o conductas abusivas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, el  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incumplimiento sistemático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deberes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contractuales o de los 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plazos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de pago.</a:t>
            </a:r>
          </a:p>
          <a:p>
            <a:pPr algn="just">
              <a:tabLst>
                <a:tab pos="269875" algn="l"/>
              </a:tabLst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Con todo, esta nueva conducta debe interpretarse en armonía con los requisitos generales de una conducta de 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competencia desleal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sancionable, esto es, que 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el acto persiga desviar clientela de un agente del mercado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DB2AE60-3D3E-4ECE-98EB-2721D41E8357}"/>
              </a:ext>
            </a:extLst>
          </p:cNvPr>
          <p:cNvSpPr txBox="1">
            <a:spLocks/>
          </p:cNvSpPr>
          <p:nvPr/>
        </p:nvSpPr>
        <p:spPr bwMode="auto">
          <a:xfrm>
            <a:off x="858178" y="347124"/>
            <a:ext cx="5755629" cy="4963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4285" rIns="0" bIns="34285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22041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844083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266124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688165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000" b="1" i="0" u="none" strike="noStrike" kern="1200" cap="none" spc="-113" normalizeH="0" baseline="0" noProof="0" dirty="0">
                <a:ln>
                  <a:noFill/>
                </a:ln>
                <a:solidFill>
                  <a:srgbClr val="5E5E5E">
                    <a:lumMod val="50000"/>
                  </a:srgbClr>
                </a:solidFill>
                <a:effectLst/>
                <a:uLnTx/>
                <a:uFillTx/>
                <a:latin typeface="Circular Std"/>
              </a:rPr>
              <a:t>Nueva conducta Competencia </a:t>
            </a:r>
            <a:r>
              <a:rPr lang="es-CL" sz="3000" spc="-113" dirty="0">
                <a:solidFill>
                  <a:srgbClr val="5E5E5E">
                    <a:lumMod val="50000"/>
                  </a:srgbClr>
                </a:solidFill>
                <a:latin typeface="Circular Std"/>
              </a:rPr>
              <a:t>D</a:t>
            </a:r>
            <a:r>
              <a:rPr kumimoji="0" lang="es-CL" sz="3000" b="1" i="0" u="none" strike="noStrike" kern="1200" cap="none" spc="-113" normalizeH="0" baseline="0" noProof="0" dirty="0" err="1">
                <a:ln>
                  <a:noFill/>
                </a:ln>
                <a:solidFill>
                  <a:srgbClr val="5E5E5E">
                    <a:lumMod val="50000"/>
                  </a:srgbClr>
                </a:solidFill>
                <a:effectLst/>
                <a:uLnTx/>
                <a:uFillTx/>
                <a:latin typeface="Circular Std"/>
              </a:rPr>
              <a:t>esleal</a:t>
            </a:r>
            <a:endParaRPr kumimoji="0" lang="es-CL" sz="3000" b="1" i="0" u="none" strike="noStrike" kern="1200" cap="none" spc="-113" normalizeH="0" baseline="0" noProof="0" dirty="0">
              <a:ln>
                <a:noFill/>
              </a:ln>
              <a:solidFill>
                <a:srgbClr val="5E5E5E">
                  <a:lumMod val="50000"/>
                </a:srgbClr>
              </a:solidFill>
              <a:effectLst/>
              <a:uLnTx/>
              <a:uFillTx/>
              <a:latin typeface="Circular Std"/>
            </a:endParaRPr>
          </a:p>
        </p:txBody>
      </p:sp>
      <p:sp>
        <p:nvSpPr>
          <p:cNvPr id="7" name="Rectangle: Rounded Corners 39">
            <a:extLst>
              <a:ext uri="{FF2B5EF4-FFF2-40B4-BE49-F238E27FC236}">
                <a16:creationId xmlns:a16="http://schemas.microsoft.com/office/drawing/2014/main" id="{6250B756-0C85-4CC4-B2E7-B8DBD0C5DC21}"/>
              </a:ext>
            </a:extLst>
          </p:cNvPr>
          <p:cNvSpPr/>
          <p:nvPr/>
        </p:nvSpPr>
        <p:spPr>
          <a:xfrm>
            <a:off x="858179" y="966142"/>
            <a:ext cx="5755629" cy="45719"/>
          </a:xfrm>
          <a:prstGeom prst="roundRect">
            <a:avLst>
              <a:gd name="adj" fmla="val 50000"/>
            </a:avLst>
          </a:prstGeom>
          <a:solidFill>
            <a:srgbClr val="256FDF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marL="0" marR="0" lvl="0" indent="0" algn="l" defTabSz="342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FFFFFF"/>
                </a:solidFill>
                <a:latin typeface="Circular Std"/>
                <a:ea typeface="Circular Std"/>
                <a:cs typeface="Circular Std"/>
                <a:sym typeface="Circular Std"/>
              </a:defRPr>
            </a:pPr>
            <a:endParaRPr kumimoji="0" sz="67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rcular Std"/>
              <a:sym typeface="Circular Std"/>
            </a:endParaRPr>
          </a:p>
        </p:txBody>
      </p:sp>
      <p:sp>
        <p:nvSpPr>
          <p:cNvPr id="8" name="AutoShape 2" descr="Imagen relacionada">
            <a:extLst>
              <a:ext uri="{FF2B5EF4-FFF2-40B4-BE49-F238E27FC236}">
                <a16:creationId xmlns:a16="http://schemas.microsoft.com/office/drawing/2014/main" id="{CAA23C28-27CE-4A65-A68E-7ABB7A07DE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30982EE-A560-4042-93AC-09A1202D10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2356" y="0"/>
            <a:ext cx="47396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25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EDB2AE60-3D3E-4ECE-98EB-2721D41E8357}"/>
              </a:ext>
            </a:extLst>
          </p:cNvPr>
          <p:cNvSpPr txBox="1">
            <a:spLocks/>
          </p:cNvSpPr>
          <p:nvPr/>
        </p:nvSpPr>
        <p:spPr bwMode="auto">
          <a:xfrm>
            <a:off x="1588972" y="200812"/>
            <a:ext cx="9014056" cy="7512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4285" rIns="0" bIns="34285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22041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844083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266124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688165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-113" normalizeH="0" baseline="0" noProof="0" dirty="0">
                <a:ln>
                  <a:noFill/>
                </a:ln>
                <a:solidFill>
                  <a:srgbClr val="5E5E5E">
                    <a:lumMod val="50000"/>
                  </a:srgbClr>
                </a:solidFill>
                <a:effectLst/>
                <a:uLnTx/>
                <a:uFillTx/>
                <a:latin typeface="Circular Std"/>
              </a:rPr>
              <a:t>Presentación de informes</a:t>
            </a:r>
          </a:p>
        </p:txBody>
      </p:sp>
      <p:sp>
        <p:nvSpPr>
          <p:cNvPr id="7" name="Rectangle: Rounded Corners 39">
            <a:extLst>
              <a:ext uri="{FF2B5EF4-FFF2-40B4-BE49-F238E27FC236}">
                <a16:creationId xmlns:a16="http://schemas.microsoft.com/office/drawing/2014/main" id="{6250B756-0C85-4CC4-B2E7-B8DBD0C5DC21}"/>
              </a:ext>
            </a:extLst>
          </p:cNvPr>
          <p:cNvSpPr/>
          <p:nvPr/>
        </p:nvSpPr>
        <p:spPr>
          <a:xfrm>
            <a:off x="1102858" y="1008255"/>
            <a:ext cx="9986284" cy="45719"/>
          </a:xfrm>
          <a:prstGeom prst="roundRect">
            <a:avLst>
              <a:gd name="adj" fmla="val 50000"/>
            </a:avLst>
          </a:prstGeom>
          <a:solidFill>
            <a:srgbClr val="256FDF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marL="0" marR="0" lvl="0" indent="0" algn="l" defTabSz="342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FFFFFF"/>
                </a:solidFill>
                <a:latin typeface="Circular Std"/>
                <a:ea typeface="Circular Std"/>
                <a:cs typeface="Circular Std"/>
                <a:sym typeface="Circular Std"/>
              </a:defRPr>
            </a:pPr>
            <a:endParaRPr kumimoji="0" sz="67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rcular Std"/>
              <a:sym typeface="Circular St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0ACDD63-B7CD-44A9-A387-2791CD6152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102707"/>
              </p:ext>
            </p:extLst>
          </p:nvPr>
        </p:nvGraphicFramePr>
        <p:xfrm>
          <a:off x="849220" y="2867061"/>
          <a:ext cx="10493560" cy="32573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46780">
                  <a:extLst>
                    <a:ext uri="{9D8B030D-6E8A-4147-A177-3AD203B41FA5}">
                      <a16:colId xmlns:a16="http://schemas.microsoft.com/office/drawing/2014/main" val="1061718008"/>
                    </a:ext>
                  </a:extLst>
                </a:gridCol>
                <a:gridCol w="5246780">
                  <a:extLst>
                    <a:ext uri="{9D8B030D-6E8A-4147-A177-3AD203B41FA5}">
                      <a16:colId xmlns:a16="http://schemas.microsoft.com/office/drawing/2014/main" val="853732809"/>
                    </a:ext>
                  </a:extLst>
                </a:gridCol>
              </a:tblGrid>
              <a:tr h="1008673">
                <a:tc>
                  <a:txBody>
                    <a:bodyPr/>
                    <a:lstStyle/>
                    <a:p>
                      <a:r>
                        <a:rPr lang="es-ES" sz="1600" b="1" dirty="0"/>
                        <a:t>Crédito Fiscal IVA</a:t>
                      </a:r>
                    </a:p>
                  </a:txBody>
                  <a:tcPr anchor="ctr"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/>
                        <a:t>Comportamiento de Pago</a:t>
                      </a:r>
                    </a:p>
                  </a:txBody>
                  <a:tcPr anchor="ctr"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73559"/>
                  </a:ext>
                </a:extLst>
              </a:tr>
              <a:tr h="2248670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269875" algn="l"/>
                        </a:tabLst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</a:t>
                      </a:r>
                      <a:r>
                        <a:rPr kumimoji="0" lang="es-E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SII </a:t>
                      </a: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deberá presentar un </a:t>
                      </a:r>
                      <a:r>
                        <a:rPr kumimoji="0" lang="es-E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Informe que analice la factibilidad técnica </a:t>
                      </a: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otorgar a los contribuyentes el derecho a </a:t>
                      </a:r>
                      <a:r>
                        <a:rPr kumimoji="0" lang="es-E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crédito fiscal del IVA</a:t>
                      </a: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en el período tributario en que el contribuyente pague el total del monto señalado en la factura.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  <a:tabLst>
                          <a:tab pos="269875" algn="l"/>
                        </a:tabLst>
                      </a:pPr>
                      <a:r>
                        <a:rPr lang="es-E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</a:t>
                      </a:r>
                      <a:r>
                        <a:rPr lang="es-E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Ministerio de Economía </a:t>
                      </a:r>
                      <a:r>
                        <a:rPr lang="es-E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deberá presentar un </a:t>
                      </a:r>
                      <a:r>
                        <a:rPr lang="es-E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Informe que analice el comportamiento de pago a los proveedores</a:t>
                      </a:r>
                      <a:r>
                        <a:rPr lang="es-E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por parte de los Servicios de Salud y sus Redes Asistenciales; CENABAST; y Municipalidades, así como la </a:t>
                      </a:r>
                      <a:r>
                        <a:rPr lang="es-E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información contenida en el Registro.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2078010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2C1B7FFA-2138-4A82-B0B6-D25FD23F3026}"/>
              </a:ext>
            </a:extLst>
          </p:cNvPr>
          <p:cNvSpPr/>
          <p:nvPr/>
        </p:nvSpPr>
        <p:spPr>
          <a:xfrm>
            <a:off x="976545" y="1235142"/>
            <a:ext cx="10112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Se deberá 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presentar a las Comisiones de Economía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de la Cámara de Diputados y del Senado.</a:t>
            </a:r>
          </a:p>
          <a:p>
            <a:pPr algn="just">
              <a:tabLst>
                <a:tab pos="269875" algn="l"/>
              </a:tabLst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plazo máximo para el cumplimiento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de estas obligaciones es 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12 meses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, contado desde la publicación de la ley.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46102F6-712B-4469-9130-7A01853D29AB}"/>
              </a:ext>
            </a:extLst>
          </p:cNvPr>
          <p:cNvSpPr/>
          <p:nvPr/>
        </p:nvSpPr>
        <p:spPr>
          <a:xfrm>
            <a:off x="9840634" y="6432884"/>
            <a:ext cx="22230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Fuente: </a:t>
            </a:r>
            <a:r>
              <a:rPr lang="es-ES" sz="1400" dirty="0">
                <a:solidFill>
                  <a:srgbClr val="000000"/>
                </a:solidFill>
                <a:latin typeface="Calibri" panose="020F0502020204030204" pitchFamily="34" charset="0"/>
              </a:rPr>
              <a:t>Elaboración propia</a:t>
            </a:r>
          </a:p>
        </p:txBody>
      </p:sp>
    </p:spTree>
    <p:extLst>
      <p:ext uri="{BB962C8B-B14F-4D97-AF65-F5344CB8AC3E}">
        <p14:creationId xmlns:p14="http://schemas.microsoft.com/office/powerpoint/2010/main" val="3082646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>
            <a:extLst>
              <a:ext uri="{FF2B5EF4-FFF2-40B4-BE49-F238E27FC236}">
                <a16:creationId xmlns:a16="http://schemas.microsoft.com/office/drawing/2014/main" id="{8E0CD41F-F738-421B-8785-A947C4D766DA}"/>
              </a:ext>
            </a:extLst>
          </p:cNvPr>
          <p:cNvSpPr/>
          <p:nvPr/>
        </p:nvSpPr>
        <p:spPr>
          <a:xfrm>
            <a:off x="529677" y="1305341"/>
            <a:ext cx="641263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evaluación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cumplimiento y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efectividad de la obligación de pago en los plazos establecidos,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materializará en un Estudio.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endParaRPr 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2313" indent="-285750" algn="just">
              <a:buFont typeface="Wingdings" panose="05000000000000000000" pitchFamily="2" charset="2"/>
              <a:buChar char="ü"/>
              <a:tabLst>
                <a:tab pos="447675" algn="l"/>
              </a:tabLst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Plazo 60 días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contado desde la emisión del Informe del M. de Economía.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Además, el Estudio será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puesto en conocimiento de las Comisiones de Economía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de la Cámara de Diputados y del Senado.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Si el informe concluyera la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sobre utilización de la excepción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de pago en un plazo mayor a 30/60 días,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se deberán revisar: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endParaRPr 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2313" indent="-285750" algn="just">
              <a:buFont typeface="Wingdings" panose="05000000000000000000" pitchFamily="2" charset="2"/>
              <a:buChar char="ü"/>
              <a:tabLst>
                <a:tab pos="625475" algn="l"/>
              </a:tabLst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Condiciones para los acuerdos.</a:t>
            </a:r>
          </a:p>
          <a:p>
            <a:pPr marL="722313" indent="-285750" algn="just">
              <a:buFont typeface="Wingdings" panose="05000000000000000000" pitchFamily="2" charset="2"/>
              <a:buChar char="ü"/>
              <a:tabLst>
                <a:tab pos="625475" algn="l"/>
              </a:tabLst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Eventuales sanciones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por su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uso abusivo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22313" indent="-285750" algn="just">
              <a:buFont typeface="Wingdings" panose="05000000000000000000" pitchFamily="2" charset="2"/>
              <a:buChar char="ü"/>
              <a:tabLst>
                <a:tab pos="625475" algn="l"/>
              </a:tabLst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Propuestas de modificación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 la norma.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DB2AE60-3D3E-4ECE-98EB-2721D41E8357}"/>
              </a:ext>
            </a:extLst>
          </p:cNvPr>
          <p:cNvSpPr txBox="1">
            <a:spLocks/>
          </p:cNvSpPr>
          <p:nvPr/>
        </p:nvSpPr>
        <p:spPr bwMode="auto">
          <a:xfrm>
            <a:off x="858178" y="280950"/>
            <a:ext cx="5755629" cy="4963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4285" rIns="0" bIns="34285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22041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844083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266124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688165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000" b="1" i="0" u="none" strike="noStrike" kern="1200" cap="none" spc="-113" normalizeH="0" baseline="0" noProof="0" dirty="0">
                <a:ln>
                  <a:noFill/>
                </a:ln>
                <a:solidFill>
                  <a:srgbClr val="5E5E5E">
                    <a:lumMod val="50000"/>
                  </a:srgbClr>
                </a:solidFill>
                <a:effectLst/>
                <a:uLnTx/>
                <a:uFillTx/>
                <a:latin typeface="Circular Std"/>
              </a:rPr>
              <a:t>Evaluación de la Ley</a:t>
            </a:r>
          </a:p>
        </p:txBody>
      </p:sp>
      <p:sp>
        <p:nvSpPr>
          <p:cNvPr id="7" name="Rectangle: Rounded Corners 39">
            <a:extLst>
              <a:ext uri="{FF2B5EF4-FFF2-40B4-BE49-F238E27FC236}">
                <a16:creationId xmlns:a16="http://schemas.microsoft.com/office/drawing/2014/main" id="{6250B756-0C85-4CC4-B2E7-B8DBD0C5DC21}"/>
              </a:ext>
            </a:extLst>
          </p:cNvPr>
          <p:cNvSpPr/>
          <p:nvPr/>
        </p:nvSpPr>
        <p:spPr>
          <a:xfrm>
            <a:off x="858178" y="883563"/>
            <a:ext cx="5755629" cy="45719"/>
          </a:xfrm>
          <a:prstGeom prst="roundRect">
            <a:avLst>
              <a:gd name="adj" fmla="val 50000"/>
            </a:avLst>
          </a:prstGeom>
          <a:solidFill>
            <a:srgbClr val="256FDF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marL="0" marR="0" lvl="0" indent="0" algn="l" defTabSz="342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FFFFFF"/>
                </a:solidFill>
                <a:latin typeface="Circular Std"/>
                <a:ea typeface="Circular Std"/>
                <a:cs typeface="Circular Std"/>
                <a:sym typeface="Circular Std"/>
              </a:defRPr>
            </a:pPr>
            <a:endParaRPr kumimoji="0" sz="67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rcular Std"/>
              <a:sym typeface="Circular Std"/>
            </a:endParaRPr>
          </a:p>
        </p:txBody>
      </p:sp>
      <p:pic>
        <p:nvPicPr>
          <p:cNvPr id="4" name="Imagen 3" descr="Imagen que contiene interior, objeto, pared&#10;&#10;Descripción generada automáticamente">
            <a:extLst>
              <a:ext uri="{FF2B5EF4-FFF2-40B4-BE49-F238E27FC236}">
                <a16:creationId xmlns:a16="http://schemas.microsoft.com/office/drawing/2014/main" id="{2763F87D-5581-426C-9DF7-34D82A595B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2358" y="0"/>
            <a:ext cx="4739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10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>
            <a:extLst>
              <a:ext uri="{FF2B5EF4-FFF2-40B4-BE49-F238E27FC236}">
                <a16:creationId xmlns:a16="http://schemas.microsoft.com/office/drawing/2014/main" id="{8E0CD41F-F738-421B-8785-A947C4D766DA}"/>
              </a:ext>
            </a:extLst>
          </p:cNvPr>
          <p:cNvSpPr/>
          <p:nvPr/>
        </p:nvSpPr>
        <p:spPr>
          <a:xfrm>
            <a:off x="693927" y="1164261"/>
            <a:ext cx="60841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M. de Economía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deberá 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elaborar un Reglamento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que regule la 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inscripción de los Acuerdos con Plazo Excepcional de Pago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en el Registro.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El Registro estará disponible en un 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sitio electrónico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, en el que se inscribirán los Acuerdos, a través de la 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suscripción de distintos formularios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Rige para todo el territorio nacional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, es público y deberá estar permanentemente 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actualizado.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información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del registro será 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pública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DB2AE60-3D3E-4ECE-98EB-2721D41E8357}"/>
              </a:ext>
            </a:extLst>
          </p:cNvPr>
          <p:cNvSpPr txBox="1">
            <a:spLocks/>
          </p:cNvSpPr>
          <p:nvPr/>
        </p:nvSpPr>
        <p:spPr bwMode="auto">
          <a:xfrm>
            <a:off x="858178" y="270924"/>
            <a:ext cx="5755629" cy="4963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4285" rIns="0" bIns="34285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22041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844083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266124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688165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000" b="1" i="0" u="none" strike="noStrike" kern="1200" cap="none" spc="-113" normalizeH="0" baseline="0" noProof="0" dirty="0">
                <a:ln>
                  <a:noFill/>
                </a:ln>
                <a:solidFill>
                  <a:srgbClr val="5E5E5E">
                    <a:lumMod val="50000"/>
                  </a:srgbClr>
                </a:solidFill>
                <a:effectLst/>
                <a:uLnTx/>
                <a:uFillTx/>
                <a:latin typeface="Circular Std"/>
              </a:rPr>
              <a:t>Reglamento </a:t>
            </a:r>
          </a:p>
        </p:txBody>
      </p:sp>
      <p:sp>
        <p:nvSpPr>
          <p:cNvPr id="7" name="Rectangle: Rounded Corners 39">
            <a:extLst>
              <a:ext uri="{FF2B5EF4-FFF2-40B4-BE49-F238E27FC236}">
                <a16:creationId xmlns:a16="http://schemas.microsoft.com/office/drawing/2014/main" id="{6250B756-0C85-4CC4-B2E7-B8DBD0C5DC21}"/>
              </a:ext>
            </a:extLst>
          </p:cNvPr>
          <p:cNvSpPr/>
          <p:nvPr/>
        </p:nvSpPr>
        <p:spPr>
          <a:xfrm>
            <a:off x="858179" y="851842"/>
            <a:ext cx="5755629" cy="45719"/>
          </a:xfrm>
          <a:prstGeom prst="roundRect">
            <a:avLst>
              <a:gd name="adj" fmla="val 50000"/>
            </a:avLst>
          </a:prstGeom>
          <a:solidFill>
            <a:srgbClr val="256FDF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marL="0" marR="0" lvl="0" indent="0" algn="l" defTabSz="342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FFFFFF"/>
                </a:solidFill>
                <a:latin typeface="Circular Std"/>
                <a:ea typeface="Circular Std"/>
                <a:cs typeface="Circular Std"/>
                <a:sym typeface="Circular Std"/>
              </a:defRPr>
            </a:pPr>
            <a:endParaRPr kumimoji="0" sz="67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rcular Std"/>
              <a:sym typeface="Circular Std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4F4BBDF-F081-4B89-A497-FCADFA7D07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5144" y="0"/>
            <a:ext cx="4766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5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1E4286F-37AA-4976-81A5-30746F57B501}"/>
              </a:ext>
            </a:extLst>
          </p:cNvPr>
          <p:cNvSpPr/>
          <p:nvPr/>
        </p:nvSpPr>
        <p:spPr>
          <a:xfrm>
            <a:off x="1138237" y="1751366"/>
            <a:ext cx="6760060" cy="741196"/>
          </a:xfrm>
          <a:prstGeom prst="roundRect">
            <a:avLst/>
          </a:prstGeom>
          <a:solidFill>
            <a:srgbClr val="444C5B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26789" tIns="26789" rIns="26789" bIns="26789" numCol="1" spcCol="38100" rtlCol="0" anchor="ctr">
            <a:noAutofit/>
          </a:bodyPr>
          <a:lstStyle/>
          <a:p>
            <a:pPr marL="0" marR="0" lvl="0" indent="0" algn="ctr" defTabSz="308074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2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 Medium"/>
            </a:endParaRPr>
          </a:p>
        </p:txBody>
      </p:sp>
      <p:sp>
        <p:nvSpPr>
          <p:cNvPr id="150" name="Title 3"/>
          <p:cNvSpPr txBox="1"/>
          <p:nvPr/>
        </p:nvSpPr>
        <p:spPr>
          <a:xfrm>
            <a:off x="3381493" y="540718"/>
            <a:ext cx="2273547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b="1" spc="-113" dirty="0">
                <a:solidFill>
                  <a:srgbClr val="5E5E5E">
                    <a:lumMod val="50000"/>
                  </a:srgbClr>
                </a:solidFill>
                <a:latin typeface="Circular Std"/>
                <a:ea typeface="+mj-ea"/>
                <a:cs typeface="+mj-cs"/>
                <a:sym typeface="Helvetica Neue"/>
              </a:rPr>
              <a:t>Agenda</a:t>
            </a:r>
            <a:endParaRPr sz="3600" b="1" spc="-113" dirty="0">
              <a:solidFill>
                <a:srgbClr val="5E5E5E">
                  <a:lumMod val="50000"/>
                </a:srgbClr>
              </a:solidFill>
              <a:latin typeface="Circular Std"/>
              <a:ea typeface="+mj-ea"/>
              <a:cs typeface="+mj-cs"/>
              <a:sym typeface="Helvetica Neue"/>
            </a:endParaRPr>
          </a:p>
        </p:txBody>
      </p:sp>
      <p:sp>
        <p:nvSpPr>
          <p:cNvPr id="151" name="Rectangle: Rounded Corners 39"/>
          <p:cNvSpPr/>
          <p:nvPr/>
        </p:nvSpPr>
        <p:spPr>
          <a:xfrm flipV="1">
            <a:off x="1138237" y="1264613"/>
            <a:ext cx="6760060" cy="60959"/>
          </a:xfrm>
          <a:prstGeom prst="roundRect">
            <a:avLst>
              <a:gd name="adj" fmla="val 50000"/>
            </a:avLst>
          </a:prstGeom>
          <a:solidFill>
            <a:srgbClr val="256FDF"/>
          </a:solidFill>
          <a:ln w="19050">
            <a:solidFill>
              <a:schemeClr val="accent1"/>
            </a:solidFill>
            <a:miter lim="400000"/>
          </a:ln>
        </p:spPr>
        <p:txBody>
          <a:bodyPr lIns="30479" tIns="30479" rIns="30479" bIns="30479" anchor="ctr"/>
          <a:lstStyle/>
          <a:p>
            <a:pPr marL="0" marR="0" lvl="0" indent="0" algn="l" defTabSz="457189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FFFFFF"/>
                </a:solidFill>
                <a:latin typeface="Circular Std"/>
                <a:ea typeface="Circular Std"/>
                <a:cs typeface="Circular Std"/>
                <a:sym typeface="Circular Std"/>
              </a:defRPr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rcular Std"/>
              <a:sym typeface="Circular Std"/>
            </a:endParaRPr>
          </a:p>
        </p:txBody>
      </p:sp>
      <p:pic>
        <p:nvPicPr>
          <p:cNvPr id="152" name="Imagen" descr="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10" y="6349171"/>
            <a:ext cx="898012" cy="13318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4F261CC9-C9C1-436F-939A-DBF825B74E37}"/>
              </a:ext>
            </a:extLst>
          </p:cNvPr>
          <p:cNvSpPr/>
          <p:nvPr/>
        </p:nvSpPr>
        <p:spPr>
          <a:xfrm>
            <a:off x="1360453" y="1850896"/>
            <a:ext cx="6537844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CL" sz="28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  <a:sym typeface="Circular Std"/>
              </a:rPr>
              <a:t>Antecedentes</a:t>
            </a:r>
            <a:endParaRPr kumimoji="0" lang="es-CL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  <a:sym typeface="Circular Std"/>
            </a:endParaRPr>
          </a:p>
          <a:p>
            <a:pPr marL="457200" marR="0" lvl="0" indent="-457200" algn="just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CL" sz="2500" b="1" i="0" u="none" strike="noStrike" kern="1200" cap="none" spc="0" normalizeH="0" baseline="0" noProof="0" dirty="0">
              <a:ln>
                <a:noFill/>
              </a:ln>
              <a:solidFill>
                <a:srgbClr val="444C5B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  <a:sym typeface="Circular Std"/>
            </a:endParaRPr>
          </a:p>
          <a:p>
            <a:pPr marL="457200" lvl="0" indent="-457200" algn="just" defTabSz="457189">
              <a:buFont typeface="+mj-lt"/>
              <a:buAutoNum type="arabicPeriod"/>
              <a:defRPr/>
            </a:pPr>
            <a:r>
              <a:rPr lang="es-ES" sz="2800" b="1" dirty="0">
                <a:solidFill>
                  <a:srgbClr val="5E5E5E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Circular Std"/>
              </a:rPr>
              <a:t>Nueva Ley de Pago a 30 Días</a:t>
            </a:r>
          </a:p>
          <a:p>
            <a:pPr marL="457200" lvl="0" indent="-457200" algn="just" defTabSz="457189">
              <a:buFont typeface="+mj-lt"/>
              <a:buAutoNum type="arabicPeriod"/>
              <a:defRPr/>
            </a:pPr>
            <a:endParaRPr lang="es-ES" sz="2800" b="1" dirty="0">
              <a:solidFill>
                <a:srgbClr val="5E5E5E">
                  <a:lumMod val="25000"/>
                </a:srgbClr>
              </a:solidFill>
              <a:latin typeface="Calibri" panose="020F0502020204030204" pitchFamily="34" charset="0"/>
              <a:cs typeface="Arial" panose="020B0604020202020204" pitchFamily="34" charset="0"/>
              <a:sym typeface="Circular Std"/>
            </a:endParaRPr>
          </a:p>
          <a:p>
            <a:pPr marL="457200" lvl="0" indent="-457200" algn="just" defTabSz="457189">
              <a:buFont typeface="+mj-lt"/>
              <a:buAutoNum type="arabicPeriod"/>
              <a:defRPr/>
            </a:pPr>
            <a:r>
              <a:rPr lang="es-ES" sz="2800" b="1" dirty="0">
                <a:solidFill>
                  <a:srgbClr val="5E5E5E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Circular Std"/>
              </a:rPr>
              <a:t>Preguntas y respuestas</a:t>
            </a:r>
          </a:p>
          <a:p>
            <a:pPr marL="457200" marR="0" lvl="0" indent="-457200" algn="just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CL" sz="2800" b="1" i="0" u="none" strike="noStrike" kern="1200" cap="none" spc="0" normalizeH="0" baseline="0" noProof="0" dirty="0">
              <a:ln>
                <a:noFill/>
              </a:ln>
              <a:solidFill>
                <a:srgbClr val="5E5E5E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  <a:sym typeface="Circular Std"/>
            </a:endParaRPr>
          </a:p>
          <a:p>
            <a:pPr marL="457200" marR="0" lvl="0" indent="-457200" algn="just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CL" sz="2800" b="1" i="0" u="none" strike="noStrike" kern="1200" cap="none" spc="0" normalizeH="0" baseline="0" noProof="0" dirty="0">
              <a:ln>
                <a:noFill/>
              </a:ln>
              <a:solidFill>
                <a:srgbClr val="5E5E5E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  <a:sym typeface="Circular Std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C30ED7C-20C2-4E66-9895-88A0776814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856" y="208720"/>
            <a:ext cx="3609145" cy="66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3646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>
            <a:extLst>
              <a:ext uri="{FF2B5EF4-FFF2-40B4-BE49-F238E27FC236}">
                <a16:creationId xmlns:a16="http://schemas.microsoft.com/office/drawing/2014/main" id="{8E0CD41F-F738-421B-8785-A947C4D766DA}"/>
              </a:ext>
            </a:extLst>
          </p:cNvPr>
          <p:cNvSpPr/>
          <p:nvPr/>
        </p:nvSpPr>
        <p:spPr>
          <a:xfrm>
            <a:off x="693927" y="1164261"/>
            <a:ext cx="608413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Contenido del Acuerdo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just">
              <a:tabLst>
                <a:tab pos="447675" algn="l"/>
              </a:tabLst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3900" indent="-342900" algn="just">
              <a:buFont typeface="Wingdings" panose="05000000000000000000" pitchFamily="2" charset="2"/>
              <a:buChar char="ü"/>
              <a:tabLst>
                <a:tab pos="447675" algn="l"/>
              </a:tabLst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Identificación de las partes.</a:t>
            </a:r>
          </a:p>
          <a:p>
            <a:pPr marL="723900" indent="-342900" algn="just">
              <a:buFont typeface="Wingdings" panose="05000000000000000000" pitchFamily="2" charset="2"/>
              <a:buChar char="ü"/>
              <a:tabLst>
                <a:tab pos="447675" algn="l"/>
              </a:tabLst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Rubro, actividad económica o giro comercial.</a:t>
            </a:r>
          </a:p>
          <a:p>
            <a:pPr marL="723900" indent="-342900" algn="just">
              <a:buFont typeface="Wingdings" panose="05000000000000000000" pitchFamily="2" charset="2"/>
              <a:buChar char="ü"/>
              <a:tabLst>
                <a:tab pos="447675" algn="l"/>
              </a:tabLst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Fecha de celebración del acuerdo. </a:t>
            </a:r>
          </a:p>
          <a:p>
            <a:pPr marL="723900" indent="-342900" algn="just">
              <a:buFont typeface="Wingdings" panose="05000000000000000000" pitchFamily="2" charset="2"/>
              <a:buChar char="ü"/>
              <a:tabLst>
                <a:tab pos="447675" algn="l"/>
              </a:tabLst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Plazo de pago.</a:t>
            </a:r>
          </a:p>
          <a:p>
            <a:pPr marL="723900" indent="-342900" algn="just">
              <a:buFont typeface="Wingdings" panose="05000000000000000000" pitchFamily="2" charset="2"/>
              <a:buChar char="ü"/>
              <a:tabLst>
                <a:tab pos="447675" algn="l"/>
              </a:tabLst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Vigencia del acuerdo. </a:t>
            </a:r>
          </a:p>
          <a:p>
            <a:pPr marL="723900" indent="-342900" algn="just">
              <a:buFont typeface="Wingdings" panose="05000000000000000000" pitchFamily="2" charset="2"/>
              <a:buChar char="ü"/>
              <a:tabLst>
                <a:tab pos="447675" algn="l"/>
              </a:tabLst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La materia de las facturas.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Los acuerdos deben ser 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suscritos por las partes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con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anterioridad a la fecha de emisión de la factura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comprador o beneficiario del servicio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deberá 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inscribir el acuerdo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en el Registro, dentro de los 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5 días hábiles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siguientes a su suscripción. 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DB2AE60-3D3E-4ECE-98EB-2721D41E8357}"/>
              </a:ext>
            </a:extLst>
          </p:cNvPr>
          <p:cNvSpPr txBox="1">
            <a:spLocks/>
          </p:cNvSpPr>
          <p:nvPr/>
        </p:nvSpPr>
        <p:spPr bwMode="auto">
          <a:xfrm>
            <a:off x="858178" y="270924"/>
            <a:ext cx="5755629" cy="4963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4285" rIns="0" bIns="34285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22041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844083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266124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688165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000" b="1" i="0" u="none" strike="noStrike" kern="1200" cap="none" spc="-113" normalizeH="0" baseline="0" noProof="0" dirty="0">
                <a:ln>
                  <a:noFill/>
                </a:ln>
                <a:solidFill>
                  <a:srgbClr val="5E5E5E">
                    <a:lumMod val="50000"/>
                  </a:srgbClr>
                </a:solidFill>
                <a:effectLst/>
                <a:uLnTx/>
                <a:uFillTx/>
                <a:latin typeface="Circular Std"/>
              </a:rPr>
              <a:t>Reglamento </a:t>
            </a:r>
          </a:p>
        </p:txBody>
      </p:sp>
      <p:sp>
        <p:nvSpPr>
          <p:cNvPr id="7" name="Rectangle: Rounded Corners 39">
            <a:extLst>
              <a:ext uri="{FF2B5EF4-FFF2-40B4-BE49-F238E27FC236}">
                <a16:creationId xmlns:a16="http://schemas.microsoft.com/office/drawing/2014/main" id="{6250B756-0C85-4CC4-B2E7-B8DBD0C5DC21}"/>
              </a:ext>
            </a:extLst>
          </p:cNvPr>
          <p:cNvSpPr/>
          <p:nvPr/>
        </p:nvSpPr>
        <p:spPr>
          <a:xfrm>
            <a:off x="858179" y="870892"/>
            <a:ext cx="5755629" cy="45719"/>
          </a:xfrm>
          <a:prstGeom prst="roundRect">
            <a:avLst>
              <a:gd name="adj" fmla="val 50000"/>
            </a:avLst>
          </a:prstGeom>
          <a:solidFill>
            <a:srgbClr val="256FDF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marL="0" marR="0" lvl="0" indent="0" algn="l" defTabSz="342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FFFFFF"/>
                </a:solidFill>
                <a:latin typeface="Circular Std"/>
                <a:ea typeface="Circular Std"/>
                <a:cs typeface="Circular Std"/>
                <a:sym typeface="Circular Std"/>
              </a:defRPr>
            </a:pPr>
            <a:endParaRPr kumimoji="0" sz="67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rcular Std"/>
              <a:sym typeface="Circular Std"/>
            </a:endParaRPr>
          </a:p>
        </p:txBody>
      </p:sp>
      <p:pic>
        <p:nvPicPr>
          <p:cNvPr id="4" name="Imagen 3" descr="Imagen que contiene objeto&#10;&#10;Descripción generada automáticamente">
            <a:extLst>
              <a:ext uri="{FF2B5EF4-FFF2-40B4-BE49-F238E27FC236}">
                <a16:creationId xmlns:a16="http://schemas.microsoft.com/office/drawing/2014/main" id="{4105A69A-8340-4832-85B2-C2229CF81C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7" b="-719"/>
          <a:stretch/>
        </p:blipFill>
        <p:spPr>
          <a:xfrm>
            <a:off x="7452357" y="0"/>
            <a:ext cx="4739643" cy="694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70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1">
            <a:extLst>
              <a:ext uri="{FF2B5EF4-FFF2-40B4-BE49-F238E27FC236}">
                <a16:creationId xmlns:a16="http://schemas.microsoft.com/office/drawing/2014/main" id="{496CFA6A-BC2D-4174-A5BA-2C66B5E494B9}"/>
              </a:ext>
            </a:extLst>
          </p:cNvPr>
          <p:cNvSpPr txBox="1">
            <a:spLocks/>
          </p:cNvSpPr>
          <p:nvPr/>
        </p:nvSpPr>
        <p:spPr bwMode="auto">
          <a:xfrm>
            <a:off x="2676941" y="181265"/>
            <a:ext cx="6838112" cy="6136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4285" rIns="0" bIns="34285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22041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844083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266124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688165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sz="3200" spc="-113" dirty="0">
                <a:solidFill>
                  <a:srgbClr val="5E5E5E">
                    <a:lumMod val="50000"/>
                  </a:srgbClr>
                </a:solidFill>
                <a:latin typeface="Circular Std"/>
              </a:rPr>
              <a:t>Resumen vigencia de la Ley</a:t>
            </a:r>
            <a:endParaRPr kumimoji="0" lang="es-CL" sz="2800" b="1" i="0" u="none" strike="noStrike" kern="1200" cap="none" spc="-113" normalizeH="0" baseline="0" noProof="0" dirty="0">
              <a:ln>
                <a:noFill/>
              </a:ln>
              <a:solidFill>
                <a:srgbClr val="5E5E5E">
                  <a:lumMod val="50000"/>
                </a:srgbClr>
              </a:solidFill>
              <a:effectLst/>
              <a:uLnTx/>
              <a:uFillTx/>
              <a:latin typeface="Circular Std"/>
            </a:endParaRPr>
          </a:p>
        </p:txBody>
      </p:sp>
      <p:sp>
        <p:nvSpPr>
          <p:cNvPr id="7" name="Rectangle: Rounded Corners 39">
            <a:extLst>
              <a:ext uri="{FF2B5EF4-FFF2-40B4-BE49-F238E27FC236}">
                <a16:creationId xmlns:a16="http://schemas.microsoft.com/office/drawing/2014/main" id="{09BD5066-310A-4420-9C82-5A25A88A4800}"/>
              </a:ext>
            </a:extLst>
          </p:cNvPr>
          <p:cNvSpPr/>
          <p:nvPr/>
        </p:nvSpPr>
        <p:spPr>
          <a:xfrm>
            <a:off x="918309" y="850434"/>
            <a:ext cx="10204567" cy="45719"/>
          </a:xfrm>
          <a:prstGeom prst="roundRect">
            <a:avLst>
              <a:gd name="adj" fmla="val 50000"/>
            </a:avLst>
          </a:prstGeom>
          <a:solidFill>
            <a:srgbClr val="256FDF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marL="0" marR="0" lvl="0" indent="0" algn="l" defTabSz="342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FFFFFF"/>
                </a:solidFill>
                <a:latin typeface="Circular Std"/>
                <a:ea typeface="Circular Std"/>
                <a:cs typeface="Circular Std"/>
                <a:sym typeface="Circular Std"/>
              </a:defRPr>
            </a:pPr>
            <a:endParaRPr kumimoji="0" sz="67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rcular Std"/>
              <a:sym typeface="Circular Std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2AAB6C4-4FCB-426F-BDF5-6482DB125CAD}"/>
              </a:ext>
            </a:extLst>
          </p:cNvPr>
          <p:cNvSpPr/>
          <p:nvPr/>
        </p:nvSpPr>
        <p:spPr>
          <a:xfrm>
            <a:off x="918309" y="1027529"/>
            <a:ext cx="10112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La Ley entrará en vigencia el 16 de mayo de 2019, salvo las siguientes excepciones:</a:t>
            </a:r>
          </a:p>
          <a:p>
            <a:pPr algn="just">
              <a:tabLst>
                <a:tab pos="269875" algn="l"/>
              </a:tabLst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7F317A8-A7FF-4351-A753-8BCCF6498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106852"/>
              </p:ext>
            </p:extLst>
          </p:nvPr>
        </p:nvGraphicFramePr>
        <p:xfrm>
          <a:off x="777753" y="1567818"/>
          <a:ext cx="10636488" cy="4918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041">
                  <a:extLst>
                    <a:ext uri="{9D8B030D-6E8A-4147-A177-3AD203B41FA5}">
                      <a16:colId xmlns:a16="http://schemas.microsoft.com/office/drawing/2014/main" val="144073569"/>
                    </a:ext>
                  </a:extLst>
                </a:gridCol>
                <a:gridCol w="4362319">
                  <a:extLst>
                    <a:ext uri="{9D8B030D-6E8A-4147-A177-3AD203B41FA5}">
                      <a16:colId xmlns:a16="http://schemas.microsoft.com/office/drawing/2014/main" val="2723818741"/>
                    </a:ext>
                  </a:extLst>
                </a:gridCol>
                <a:gridCol w="4093128">
                  <a:extLst>
                    <a:ext uri="{9D8B030D-6E8A-4147-A177-3AD203B41FA5}">
                      <a16:colId xmlns:a16="http://schemas.microsoft.com/office/drawing/2014/main" val="4221664859"/>
                    </a:ext>
                  </a:extLst>
                </a:gridCol>
              </a:tblGrid>
              <a:tr h="669914">
                <a:tc>
                  <a:txBody>
                    <a:bodyPr/>
                    <a:lstStyle/>
                    <a:p>
                      <a:pPr marL="0" marR="0" indent="0" algn="ctr" defTabSz="410755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s-CL" sz="14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n-ea"/>
                        <a:cs typeface="Calibri" panose="020F0502020204030204" pitchFamily="34" charset="0"/>
                        <a:sym typeface="Helvetica Neue Light"/>
                      </a:endParaRPr>
                    </a:p>
                    <a:p>
                      <a:pPr marL="0" marR="0" indent="0" algn="ctr" defTabSz="410755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L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Calibri" panose="020F0502020204030204" pitchFamily="34" charset="0"/>
                          <a:sym typeface="Helvetica Neue Light"/>
                        </a:rPr>
                        <a:t>Sector </a:t>
                      </a:r>
                    </a:p>
                    <a:p>
                      <a:pPr marL="0" marR="0" indent="0" algn="ctr" defTabSz="410755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s-CL" sz="14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n-ea"/>
                        <a:cs typeface="Calibri" panose="020F0502020204030204" pitchFamily="34" charset="0"/>
                        <a:sym typeface="Helvetica Neue 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Obligación </a:t>
                      </a:r>
                      <a:endParaRPr lang="es-CL" sz="14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dirty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Vigencia</a:t>
                      </a:r>
                      <a:endParaRPr lang="es-CL" sz="1400" b="1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204409"/>
                  </a:ext>
                </a:extLst>
              </a:tr>
              <a:tr h="446610">
                <a:tc rowSpan="2">
                  <a:txBody>
                    <a:bodyPr/>
                    <a:lstStyle/>
                    <a:p>
                      <a:endParaRPr lang="es-CL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CL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s-CL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Privado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Pagar las facturas </a:t>
                      </a:r>
                    </a:p>
                    <a:p>
                      <a:r>
                        <a:rPr lang="es-E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Plazo máximo 60 días desde su recepción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Durante los 24 primeros meses </a:t>
                      </a:r>
                    </a:p>
                    <a:p>
                      <a:r>
                        <a:rPr lang="es-E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(hasta enero de 2021)</a:t>
                      </a:r>
                      <a:endParaRPr lang="es-CL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923487"/>
                  </a:ext>
                </a:extLst>
              </a:tr>
              <a:tr h="44661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Pagar las facturas </a:t>
                      </a:r>
                    </a:p>
                    <a:p>
                      <a:r>
                        <a:rPr lang="es-E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Plazo máximo 30 días desde su recepción</a:t>
                      </a:r>
                      <a:endParaRPr lang="es-CL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Desde el mes 25 </a:t>
                      </a:r>
                    </a:p>
                    <a:p>
                      <a:r>
                        <a:rPr lang="es-E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(febrero 2021)</a:t>
                      </a:r>
                      <a:endParaRPr lang="es-CL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074857"/>
                  </a:ext>
                </a:extLst>
              </a:tr>
              <a:tr h="1898091">
                <a:tc rowSpan="2">
                  <a:txBody>
                    <a:bodyPr/>
                    <a:lstStyle/>
                    <a:p>
                      <a:pPr marL="0" marR="0" lvl="0" indent="0" algn="ctr" defTabSz="4107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L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Helvetica Neue Light"/>
                      </a:endParaRPr>
                    </a:p>
                    <a:p>
                      <a:pPr marL="0" marR="0" lvl="0" indent="0" algn="ctr" defTabSz="4107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L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Helvetica Neue Light"/>
                      </a:endParaRPr>
                    </a:p>
                    <a:p>
                      <a:pPr marL="0" marR="0" lvl="0" indent="0" algn="ctr" defTabSz="4107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L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Helvetica Neue Light"/>
                      </a:endParaRPr>
                    </a:p>
                    <a:p>
                      <a:pPr marL="0" marR="0" lvl="0" indent="0" algn="ctr" defTabSz="4107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L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Helvetica Neue Light"/>
                      </a:endParaRPr>
                    </a:p>
                    <a:p>
                      <a:pPr marL="0" marR="0" lvl="0" indent="0" algn="ctr" defTabSz="4107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Helvetica Neue Light"/>
                        </a:rPr>
                        <a:t>Público</a:t>
                      </a:r>
                    </a:p>
                    <a:p>
                      <a:endParaRPr lang="es-CL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07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L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Helvetica Neue Light"/>
                      </a:endParaRPr>
                    </a:p>
                    <a:p>
                      <a:pPr marL="0" marR="0" lvl="0" indent="0" algn="ctr" defTabSz="4107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 Light"/>
                        </a:rPr>
                        <a:t>Pagar las facturas</a:t>
                      </a:r>
                    </a:p>
                    <a:p>
                      <a:pPr marL="0" marR="0" lvl="0" indent="0" algn="ctr" defTabSz="4107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 Light"/>
                        </a:rPr>
                        <a:t>Plazo máximo 30 días </a:t>
                      </a:r>
                    </a:p>
                    <a:p>
                      <a:pPr marL="0" marR="0" lvl="0" indent="0" algn="ctr" defTabSz="4107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L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Helvetica Neue Light"/>
                      </a:endParaRPr>
                    </a:p>
                    <a:p>
                      <a:pPr marL="0" marR="0" lvl="0" indent="0" algn="ctr" defTabSz="4107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L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Helvetica Neue Light"/>
                      </a:endParaRPr>
                    </a:p>
                    <a:p>
                      <a:pPr marL="0" marR="0" lvl="0" indent="0" algn="ctr" defTabSz="4107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 Light"/>
                        </a:rPr>
                        <a:t>Excepto Sector Salud y Municipalidades</a:t>
                      </a:r>
                      <a:endParaRPr lang="es-CL" sz="13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Helvetica Neue 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07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Desde 16-05-2019</a:t>
                      </a:r>
                    </a:p>
                    <a:p>
                      <a:pPr marL="0" marR="0" lvl="0" indent="0" algn="ctr" defTabSz="4107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107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01-06-2021 (empresas de menor tamaño)</a:t>
                      </a:r>
                    </a:p>
                    <a:p>
                      <a:pPr marL="0" marR="0" lvl="0" indent="0" algn="ctr" defTabSz="4107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107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01-06-2022 (todo tipo de empresas)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0972063"/>
                  </a:ext>
                </a:extLst>
              </a:tr>
              <a:tr h="628045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107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Responsabilidad administrativa </a:t>
                      </a:r>
                    </a:p>
                    <a:p>
                      <a:pPr marL="0" marR="0" lvl="0" indent="0" algn="ctr" defTabSz="4107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(funcionarios públicos)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07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Helvetica Neue Light"/>
                        </a:rPr>
                        <a:t>Un año después de la publicación de la ley </a:t>
                      </a:r>
                    </a:p>
                    <a:p>
                      <a:pPr marL="0" marR="0" lvl="0" indent="0" algn="ctr" defTabSz="4107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Helvetica Neue Light"/>
                        </a:rPr>
                        <a:t>(enero 2020)</a:t>
                      </a:r>
                      <a:endParaRPr kumimoji="0" lang="es-CL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Helvetica Neue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163110"/>
                  </a:ext>
                </a:extLst>
              </a:tr>
              <a:tr h="628045">
                <a:tc>
                  <a:txBody>
                    <a:bodyPr/>
                    <a:lstStyle/>
                    <a:p>
                      <a:endParaRPr lang="es-CL" sz="13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Helvetica Neue Light"/>
                      </a:endParaRPr>
                    </a:p>
                    <a:p>
                      <a:r>
                        <a:rPr lang="es-CL" sz="13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Neue Light"/>
                        </a:rPr>
                        <a:t>Ambos</a:t>
                      </a:r>
                    </a:p>
                    <a:p>
                      <a:endParaRPr lang="es-CL" sz="13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Helvetica Neue 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07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Emitir guías de despacho electrónica </a:t>
                      </a:r>
                      <a:endParaRPr lang="es-CL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07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 año después de la publicación de la ley (enero 2020)</a:t>
                      </a:r>
                      <a:endParaRPr lang="es-CL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330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50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EDB2AE60-3D3E-4ECE-98EB-2721D41E8357}"/>
              </a:ext>
            </a:extLst>
          </p:cNvPr>
          <p:cNvSpPr txBox="1">
            <a:spLocks/>
          </p:cNvSpPr>
          <p:nvPr/>
        </p:nvSpPr>
        <p:spPr bwMode="auto">
          <a:xfrm>
            <a:off x="3635515" y="145847"/>
            <a:ext cx="4864689" cy="4963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4285" rIns="0" bIns="34285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22041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844083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266124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688165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s-ES" sz="3000" spc="-113" dirty="0">
                <a:solidFill>
                  <a:srgbClr val="5E5E5E">
                    <a:lumMod val="50000"/>
                  </a:srgbClr>
                </a:solidFill>
                <a:latin typeface="Circular Std"/>
              </a:rPr>
              <a:t>Aplicación de Ley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8B832B8F-022E-480F-85C5-BAD1E4A8F7DE}"/>
              </a:ext>
            </a:extLst>
          </p:cNvPr>
          <p:cNvGrpSpPr/>
          <p:nvPr/>
        </p:nvGrpSpPr>
        <p:grpSpPr>
          <a:xfrm>
            <a:off x="1742208" y="4604853"/>
            <a:ext cx="2255282" cy="1188000"/>
            <a:chOff x="2360652" y="117665"/>
            <a:chExt cx="1152000" cy="1152000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2743554E-F190-4E05-85AE-D6742DB61F34}"/>
                </a:ext>
              </a:extLst>
            </p:cNvPr>
            <p:cNvSpPr/>
            <p:nvPr/>
          </p:nvSpPr>
          <p:spPr>
            <a:xfrm>
              <a:off x="2468652" y="280507"/>
              <a:ext cx="936000" cy="936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ángulo: esquinas redondeadas 4">
              <a:extLst>
                <a:ext uri="{FF2B5EF4-FFF2-40B4-BE49-F238E27FC236}">
                  <a16:creationId xmlns:a16="http://schemas.microsoft.com/office/drawing/2014/main" id="{7A6DE579-1F56-45F5-B63F-E75C38F0C6E8}"/>
                </a:ext>
              </a:extLst>
            </p:cNvPr>
            <p:cNvSpPr txBox="1"/>
            <p:nvPr/>
          </p:nvSpPr>
          <p:spPr>
            <a:xfrm>
              <a:off x="2360652" y="117665"/>
              <a:ext cx="1152000" cy="1152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b="1" kern="1200" dirty="0">
                  <a:solidFill>
                    <a:srgbClr val="F3F5FA"/>
                  </a:solidFill>
                  <a:latin typeface="Circular Std"/>
                  <a:sym typeface="Circular Std"/>
                </a:rPr>
                <a:t>Acuerdos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b="1" kern="1200" dirty="0">
                  <a:solidFill>
                    <a:srgbClr val="F3F5FA"/>
                  </a:solidFill>
                  <a:latin typeface="Circular Std"/>
                  <a:sym typeface="Circular Std"/>
                </a:rPr>
                <a:t>celebrados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b="1" dirty="0">
                  <a:solidFill>
                    <a:srgbClr val="F3F5FA"/>
                  </a:solidFill>
                  <a:latin typeface="Circular Std"/>
                  <a:sym typeface="Circular Std"/>
                </a:rPr>
                <a:t>Con posterioridad</a:t>
              </a:r>
              <a:endParaRPr lang="es-CL" sz="1600" b="1" kern="1200" dirty="0">
                <a:solidFill>
                  <a:srgbClr val="F3F5FA"/>
                </a:solidFill>
              </a:endParaRP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DD60226F-02FC-4434-B13C-F326E7A3CCAA}"/>
              </a:ext>
            </a:extLst>
          </p:cNvPr>
          <p:cNvGrpSpPr/>
          <p:nvPr/>
        </p:nvGrpSpPr>
        <p:grpSpPr>
          <a:xfrm>
            <a:off x="293017" y="3174034"/>
            <a:ext cx="1464301" cy="1328541"/>
            <a:chOff x="2440557" y="208507"/>
            <a:chExt cx="1008000" cy="1080000"/>
          </a:xfrm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9B3A75CA-81C0-4787-BE67-6E4B2A4A23DA}"/>
                </a:ext>
              </a:extLst>
            </p:cNvPr>
            <p:cNvSpPr/>
            <p:nvPr/>
          </p:nvSpPr>
          <p:spPr>
            <a:xfrm>
              <a:off x="2468652" y="280507"/>
              <a:ext cx="936000" cy="936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ángulo: esquinas redondeadas 4">
              <a:extLst>
                <a:ext uri="{FF2B5EF4-FFF2-40B4-BE49-F238E27FC236}">
                  <a16:creationId xmlns:a16="http://schemas.microsoft.com/office/drawing/2014/main" id="{90E42AC7-3A05-4BBC-9CEE-52E640E19E0D}"/>
                </a:ext>
              </a:extLst>
            </p:cNvPr>
            <p:cNvSpPr txBox="1"/>
            <p:nvPr/>
          </p:nvSpPr>
          <p:spPr>
            <a:xfrm>
              <a:off x="2440557" y="208507"/>
              <a:ext cx="1008000" cy="1080000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b="1" kern="1200" dirty="0">
                  <a:solidFill>
                    <a:srgbClr val="F3F5FA"/>
                  </a:solidFill>
                  <a:latin typeface="Circular Std"/>
                  <a:sym typeface="Circular Std"/>
                </a:rPr>
                <a:t>Vigencia de la Ley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b="1" dirty="0">
                  <a:solidFill>
                    <a:srgbClr val="F3F5FA"/>
                  </a:solidFill>
                  <a:latin typeface="Circular Std"/>
                  <a:sym typeface="Circular Std"/>
                </a:rPr>
                <a:t>16-05-2019</a:t>
              </a:r>
              <a:endParaRPr lang="es-CL" sz="1600" b="1" kern="1200" dirty="0">
                <a:solidFill>
                  <a:srgbClr val="F3F5FA"/>
                </a:solidFill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A0745C90-376C-4B1F-90AA-8E3AAC4FF00C}"/>
              </a:ext>
            </a:extLst>
          </p:cNvPr>
          <p:cNvGrpSpPr/>
          <p:nvPr/>
        </p:nvGrpSpPr>
        <p:grpSpPr>
          <a:xfrm>
            <a:off x="4509263" y="3085464"/>
            <a:ext cx="1270035" cy="1328541"/>
            <a:chOff x="2440557" y="208507"/>
            <a:chExt cx="1008000" cy="1080000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3532D8F5-8BBF-423A-B6F5-072FEE4364F2}"/>
                </a:ext>
              </a:extLst>
            </p:cNvPr>
            <p:cNvSpPr/>
            <p:nvPr/>
          </p:nvSpPr>
          <p:spPr>
            <a:xfrm>
              <a:off x="2468652" y="280507"/>
              <a:ext cx="936000" cy="936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ángulo: esquinas redondeadas 4">
              <a:extLst>
                <a:ext uri="{FF2B5EF4-FFF2-40B4-BE49-F238E27FC236}">
                  <a16:creationId xmlns:a16="http://schemas.microsoft.com/office/drawing/2014/main" id="{60AB2161-4DFD-4F3B-8321-44C23690A084}"/>
                </a:ext>
              </a:extLst>
            </p:cNvPr>
            <p:cNvSpPr txBox="1"/>
            <p:nvPr/>
          </p:nvSpPr>
          <p:spPr>
            <a:xfrm>
              <a:off x="2440557" y="208507"/>
              <a:ext cx="1008000" cy="1080000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b="1" kern="1200" dirty="0">
                  <a:solidFill>
                    <a:srgbClr val="F3F5FA"/>
                  </a:solidFill>
                  <a:latin typeface="Circular Std"/>
                  <a:sym typeface="Circular Std"/>
                </a:rPr>
                <a:t>Para acceder a Plazo excepcional</a:t>
              </a:r>
              <a:endParaRPr lang="es-CL" sz="1600" b="1" kern="1200" dirty="0">
                <a:solidFill>
                  <a:srgbClr val="F3F5FA"/>
                </a:solidFill>
              </a:endParaRPr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58A0BE84-CBF7-4A87-818B-E82085F67E32}"/>
              </a:ext>
            </a:extLst>
          </p:cNvPr>
          <p:cNvGrpSpPr/>
          <p:nvPr/>
        </p:nvGrpSpPr>
        <p:grpSpPr>
          <a:xfrm>
            <a:off x="1738942" y="1986034"/>
            <a:ext cx="2255282" cy="1188000"/>
            <a:chOff x="2360652" y="117665"/>
            <a:chExt cx="1152000" cy="1152000"/>
          </a:xfrm>
        </p:grpSpPr>
        <p:sp>
          <p:nvSpPr>
            <p:cNvPr id="37" name="Rectángulo: esquinas redondeadas 36">
              <a:extLst>
                <a:ext uri="{FF2B5EF4-FFF2-40B4-BE49-F238E27FC236}">
                  <a16:creationId xmlns:a16="http://schemas.microsoft.com/office/drawing/2014/main" id="{E2F453B4-06A2-4C19-8184-70FB2F3E33FE}"/>
                </a:ext>
              </a:extLst>
            </p:cNvPr>
            <p:cNvSpPr/>
            <p:nvPr/>
          </p:nvSpPr>
          <p:spPr>
            <a:xfrm>
              <a:off x="2468652" y="280507"/>
              <a:ext cx="936000" cy="936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ectángulo: esquinas redondeadas 4">
              <a:extLst>
                <a:ext uri="{FF2B5EF4-FFF2-40B4-BE49-F238E27FC236}">
                  <a16:creationId xmlns:a16="http://schemas.microsoft.com/office/drawing/2014/main" id="{237F0FB2-FF73-45A5-A6C8-2751DFF2EA88}"/>
                </a:ext>
              </a:extLst>
            </p:cNvPr>
            <p:cNvSpPr txBox="1"/>
            <p:nvPr/>
          </p:nvSpPr>
          <p:spPr>
            <a:xfrm>
              <a:off x="2360652" y="117665"/>
              <a:ext cx="1152000" cy="1152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b="1" kern="1200" dirty="0">
                  <a:solidFill>
                    <a:srgbClr val="F3F5FA"/>
                  </a:solidFill>
                  <a:latin typeface="Circular Std"/>
                  <a:sym typeface="Circular Std"/>
                </a:rPr>
                <a:t>Acuerdos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b="1" kern="1200" dirty="0">
                  <a:solidFill>
                    <a:srgbClr val="F3F5FA"/>
                  </a:solidFill>
                  <a:latin typeface="Circular Std"/>
                  <a:sym typeface="Circular Std"/>
                </a:rPr>
                <a:t>celebrados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b="1" dirty="0">
                  <a:solidFill>
                    <a:srgbClr val="F3F5FA"/>
                  </a:solidFill>
                  <a:latin typeface="Circular Std"/>
                  <a:sym typeface="Circular Std"/>
                </a:rPr>
                <a:t>Con anterioridad</a:t>
              </a:r>
              <a:r>
                <a:rPr lang="es-ES" sz="1600" b="1" kern="1200" dirty="0">
                  <a:solidFill>
                    <a:srgbClr val="F3F5FA"/>
                  </a:solidFill>
                  <a:latin typeface="Circular Std"/>
                  <a:sym typeface="Circular Std"/>
                </a:rPr>
                <a:t> </a:t>
              </a:r>
              <a:endParaRPr lang="es-CL" sz="1600" b="1" kern="1200" dirty="0">
                <a:solidFill>
                  <a:srgbClr val="F3F5FA"/>
                </a:solidFill>
              </a:endParaRP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B8A3DA74-DA29-4920-9F82-319ECC7026D4}"/>
              </a:ext>
            </a:extLst>
          </p:cNvPr>
          <p:cNvGrpSpPr/>
          <p:nvPr/>
        </p:nvGrpSpPr>
        <p:grpSpPr>
          <a:xfrm>
            <a:off x="6329931" y="3085465"/>
            <a:ext cx="1988121" cy="1328540"/>
            <a:chOff x="2440557" y="208507"/>
            <a:chExt cx="1008000" cy="1080000"/>
          </a:xfrm>
        </p:grpSpPr>
        <p:sp>
          <p:nvSpPr>
            <p:cNvPr id="44" name="Rectángulo: esquinas redondeadas 43">
              <a:extLst>
                <a:ext uri="{FF2B5EF4-FFF2-40B4-BE49-F238E27FC236}">
                  <a16:creationId xmlns:a16="http://schemas.microsoft.com/office/drawing/2014/main" id="{5A878599-66E3-452F-B045-71886E16C162}"/>
                </a:ext>
              </a:extLst>
            </p:cNvPr>
            <p:cNvSpPr/>
            <p:nvPr/>
          </p:nvSpPr>
          <p:spPr>
            <a:xfrm>
              <a:off x="2468652" y="280507"/>
              <a:ext cx="936000" cy="936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ectángulo: esquinas redondeadas 4">
              <a:extLst>
                <a:ext uri="{FF2B5EF4-FFF2-40B4-BE49-F238E27FC236}">
                  <a16:creationId xmlns:a16="http://schemas.microsoft.com/office/drawing/2014/main" id="{DBB2BC4A-CA39-4B78-9891-647107ACCC5B}"/>
                </a:ext>
              </a:extLst>
            </p:cNvPr>
            <p:cNvSpPr txBox="1"/>
            <p:nvPr/>
          </p:nvSpPr>
          <p:spPr>
            <a:xfrm>
              <a:off x="2440557" y="208507"/>
              <a:ext cx="1008000" cy="1080000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b="1" kern="1200" dirty="0">
                  <a:solidFill>
                    <a:srgbClr val="F3F5FA"/>
                  </a:solidFill>
                  <a:latin typeface="Circular Std"/>
                  <a:sym typeface="Circular Std"/>
                </a:rPr>
                <a:t>Registro de Acuerdos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b="1" dirty="0">
                  <a:solidFill>
                    <a:srgbClr val="F3F5FA"/>
                  </a:solidFill>
                  <a:latin typeface="Circular Std"/>
                  <a:sym typeface="Circular Std"/>
                </a:rPr>
                <a:t>Plazo: 5 días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b="1" kern="1200" dirty="0">
                  <a:solidFill>
                    <a:srgbClr val="F3F5FA"/>
                  </a:solidFill>
                  <a:latin typeface="Circular Std"/>
                  <a:sym typeface="Circular Std"/>
                </a:rPr>
                <a:t>Desde suscripción </a:t>
              </a:r>
              <a:endParaRPr lang="es-CL" sz="1600" b="1" kern="1200" dirty="0">
                <a:solidFill>
                  <a:srgbClr val="F3F5FA"/>
                </a:solidFill>
              </a:endParaRPr>
            </a:p>
          </p:txBody>
        </p:sp>
      </p:grpSp>
      <p:sp>
        <p:nvSpPr>
          <p:cNvPr id="46" name="Right Brace 13">
            <a:extLst>
              <a:ext uri="{FF2B5EF4-FFF2-40B4-BE49-F238E27FC236}">
                <a16:creationId xmlns:a16="http://schemas.microsoft.com/office/drawing/2014/main" id="{ABBA061F-5BAD-439E-9F88-DE84153C2C26}"/>
              </a:ext>
            </a:extLst>
          </p:cNvPr>
          <p:cNvSpPr/>
          <p:nvPr/>
        </p:nvSpPr>
        <p:spPr>
          <a:xfrm>
            <a:off x="5800147" y="2335892"/>
            <a:ext cx="364235" cy="3271126"/>
          </a:xfrm>
          <a:prstGeom prst="rightBrace">
            <a:avLst>
              <a:gd name="adj1" fmla="val 8333"/>
              <a:gd name="adj2" fmla="val 44301"/>
            </a:avLst>
          </a:prstGeom>
          <a:noFill/>
          <a:ln w="25400" cap="flat">
            <a:solidFill>
              <a:schemeClr val="bg2">
                <a:lumMod val="2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79" tIns="34289" rIns="68579" bIns="34289" numCol="1" spcCol="38100" rtlCol="0" anchor="t">
            <a:noAutofit/>
          </a:bodyPr>
          <a:lstStyle/>
          <a:p>
            <a:pPr defTabSz="685783" latinLnBrk="1" hangingPunct="0"/>
            <a:endParaRPr lang="es-CL" sz="1350">
              <a:solidFill>
                <a:srgbClr val="000000"/>
              </a:solidFill>
              <a:latin typeface="Helvetica Neue Medium"/>
            </a:endParaRPr>
          </a:p>
        </p:txBody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id="{A32868BA-E9F5-4F1B-AF30-33CD4E847F21}"/>
              </a:ext>
            </a:extLst>
          </p:cNvPr>
          <p:cNvGrpSpPr/>
          <p:nvPr/>
        </p:nvGrpSpPr>
        <p:grpSpPr>
          <a:xfrm>
            <a:off x="8312208" y="943990"/>
            <a:ext cx="3586775" cy="2716140"/>
            <a:chOff x="2360652" y="75116"/>
            <a:chExt cx="1044000" cy="1346781"/>
          </a:xfrm>
        </p:grpSpPr>
        <p:sp>
          <p:nvSpPr>
            <p:cNvPr id="48" name="Rectángulo: esquinas redondeadas 47">
              <a:extLst>
                <a:ext uri="{FF2B5EF4-FFF2-40B4-BE49-F238E27FC236}">
                  <a16:creationId xmlns:a16="http://schemas.microsoft.com/office/drawing/2014/main" id="{CA7E65CF-212F-49F2-A2A6-2DF229B2F157}"/>
                </a:ext>
              </a:extLst>
            </p:cNvPr>
            <p:cNvSpPr/>
            <p:nvPr/>
          </p:nvSpPr>
          <p:spPr>
            <a:xfrm>
              <a:off x="2468652" y="280507"/>
              <a:ext cx="936000" cy="936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ectángulo: esquinas redondeadas 4">
              <a:extLst>
                <a:ext uri="{FF2B5EF4-FFF2-40B4-BE49-F238E27FC236}">
                  <a16:creationId xmlns:a16="http://schemas.microsoft.com/office/drawing/2014/main" id="{4331F4B7-0407-4C4D-AA58-8A704C227F19}"/>
                </a:ext>
              </a:extLst>
            </p:cNvPr>
            <p:cNvSpPr txBox="1"/>
            <p:nvPr/>
          </p:nvSpPr>
          <p:spPr>
            <a:xfrm>
              <a:off x="2360652" y="75116"/>
              <a:ext cx="1020306" cy="13467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b="1" kern="1200" dirty="0">
                  <a:solidFill>
                    <a:srgbClr val="F3F5FA"/>
                  </a:solidFill>
                  <a:latin typeface="Circular Std"/>
                  <a:sym typeface="Circular Std"/>
                </a:rPr>
                <a:t>M. Economí</a:t>
              </a:r>
              <a:r>
                <a:rPr lang="es-ES" sz="1600" b="1" dirty="0">
                  <a:solidFill>
                    <a:srgbClr val="F3F5FA"/>
                  </a:solidFill>
                  <a:latin typeface="Circular Std"/>
                  <a:sym typeface="Circular Std"/>
                </a:rPr>
                <a:t>a:</a:t>
              </a:r>
            </a:p>
            <a:p>
              <a:pPr marL="742950" lvl="1" indent="-285750" algn="just">
                <a:spcBef>
                  <a:spcPct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es-ES" sz="1400" b="1" kern="1200" dirty="0">
                  <a:solidFill>
                    <a:srgbClr val="F3F5FA"/>
                  </a:solidFill>
                  <a:latin typeface="Circular Std"/>
                  <a:sym typeface="Circular Std"/>
                </a:rPr>
                <a:t>Se debe suscribir un </a:t>
              </a:r>
              <a:r>
                <a:rPr lang="es-ES" sz="1400" b="1" dirty="0">
                  <a:solidFill>
                    <a:srgbClr val="F3F5FA"/>
                  </a:solidFill>
                  <a:latin typeface="Circular Std"/>
                  <a:sym typeface="Circular Std"/>
                </a:rPr>
                <a:t>Adendum                    para renovar la fecha  del acuerdo y luego registrar en el plazo de 5 días. </a:t>
              </a:r>
            </a:p>
            <a:p>
              <a:pPr marL="742950" lvl="1" indent="-285750" algn="just">
                <a:spcBef>
                  <a:spcPct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es-ES" sz="1400" b="1" dirty="0">
                  <a:solidFill>
                    <a:srgbClr val="F3F5FA"/>
                  </a:solidFill>
                  <a:latin typeface="Circular Std"/>
                  <a:sym typeface="Circular Std"/>
                </a:rPr>
                <a:t>(Plazo 16-05-2019).</a:t>
              </a:r>
              <a:endParaRPr lang="es-CL" sz="1400" b="1" kern="1200" dirty="0">
                <a:solidFill>
                  <a:srgbClr val="F3F5FA"/>
                </a:solidFill>
              </a:endParaRPr>
            </a:p>
          </p:txBody>
        </p: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756512A1-9D1B-4DE9-8D97-3A5DA1C7B4D5}"/>
              </a:ext>
            </a:extLst>
          </p:cNvPr>
          <p:cNvGrpSpPr/>
          <p:nvPr/>
        </p:nvGrpSpPr>
        <p:grpSpPr>
          <a:xfrm>
            <a:off x="8261553" y="4240145"/>
            <a:ext cx="4014031" cy="2716140"/>
            <a:chOff x="2360652" y="75116"/>
            <a:chExt cx="1152000" cy="1346781"/>
          </a:xfrm>
        </p:grpSpPr>
        <p:sp>
          <p:nvSpPr>
            <p:cNvPr id="51" name="Rectángulo: esquinas redondeadas 50">
              <a:extLst>
                <a:ext uri="{FF2B5EF4-FFF2-40B4-BE49-F238E27FC236}">
                  <a16:creationId xmlns:a16="http://schemas.microsoft.com/office/drawing/2014/main" id="{578A97F9-ABEB-4480-BE61-6791AC85D1DF}"/>
                </a:ext>
              </a:extLst>
            </p:cNvPr>
            <p:cNvSpPr/>
            <p:nvPr/>
          </p:nvSpPr>
          <p:spPr>
            <a:xfrm>
              <a:off x="2468652" y="280507"/>
              <a:ext cx="936000" cy="936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Rectángulo: esquinas redondeadas 4">
              <a:extLst>
                <a:ext uri="{FF2B5EF4-FFF2-40B4-BE49-F238E27FC236}">
                  <a16:creationId xmlns:a16="http://schemas.microsoft.com/office/drawing/2014/main" id="{048014D6-CBD6-43A0-9355-7A02864DAB6E}"/>
                </a:ext>
              </a:extLst>
            </p:cNvPr>
            <p:cNvSpPr txBox="1"/>
            <p:nvPr/>
          </p:nvSpPr>
          <p:spPr>
            <a:xfrm>
              <a:off x="2360652" y="75116"/>
              <a:ext cx="1152000" cy="13467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b="1" kern="1200" dirty="0">
                  <a:solidFill>
                    <a:srgbClr val="F3F5FA"/>
                  </a:solidFill>
                  <a:latin typeface="Circular Std"/>
                  <a:sym typeface="Circular Std"/>
                </a:rPr>
                <a:t>Regla General</a:t>
              </a:r>
              <a:r>
                <a:rPr lang="es-ES" sz="1600" b="1" dirty="0">
                  <a:solidFill>
                    <a:srgbClr val="F3F5FA"/>
                  </a:solidFill>
                  <a:latin typeface="Circular Std"/>
                  <a:sym typeface="Circular Std"/>
                </a:rPr>
                <a:t>:</a:t>
              </a:r>
            </a:p>
            <a:p>
              <a:pPr marL="742950" lvl="1" indent="-285750" algn="just">
                <a:spcBef>
                  <a:spcPct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es-ES" sz="1600" b="1" kern="1200" dirty="0">
                  <a:solidFill>
                    <a:srgbClr val="F3F5FA"/>
                  </a:solidFill>
                  <a:latin typeface="Circular Std"/>
                  <a:sym typeface="Circular Std"/>
                </a:rPr>
                <a:t>Acuerdo conste por escrito.</a:t>
              </a:r>
            </a:p>
            <a:p>
              <a:pPr marL="742950" lvl="1" indent="-285750" algn="just">
                <a:spcBef>
                  <a:spcPct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es-ES" sz="1600" b="1" dirty="0">
                  <a:solidFill>
                    <a:srgbClr val="F3F5FA"/>
                  </a:solidFill>
                  <a:latin typeface="Circular Std"/>
                  <a:sym typeface="Circular Std"/>
                </a:rPr>
                <a:t>Suscrito por quienes concurren.</a:t>
              </a:r>
            </a:p>
            <a:p>
              <a:pPr marL="742950" lvl="1" indent="-285750" algn="just">
                <a:spcBef>
                  <a:spcPct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es-ES" sz="1600" b="1" kern="1200" dirty="0">
                  <a:solidFill>
                    <a:srgbClr val="F3F5FA"/>
                  </a:solidFill>
                  <a:latin typeface="Circular Std"/>
                  <a:sym typeface="Circular Std"/>
                </a:rPr>
                <a:t>No constituya abuso.</a:t>
              </a:r>
              <a:endParaRPr lang="es-CL" sz="1600" b="1" kern="1200" dirty="0">
                <a:solidFill>
                  <a:srgbClr val="F3F5FA"/>
                </a:solidFill>
              </a:endParaRPr>
            </a:p>
          </p:txBody>
        </p:sp>
      </p:grp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A4B4A3C6-2FB3-4346-B3BA-D9647F63FA5E}"/>
              </a:ext>
            </a:extLst>
          </p:cNvPr>
          <p:cNvSpPr/>
          <p:nvPr/>
        </p:nvSpPr>
        <p:spPr>
          <a:xfrm rot="20689434">
            <a:off x="7209644" y="2290369"/>
            <a:ext cx="978408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4" name="Gráfico 3" descr="Sirena">
            <a:extLst>
              <a:ext uri="{FF2B5EF4-FFF2-40B4-BE49-F238E27FC236}">
                <a16:creationId xmlns:a16="http://schemas.microsoft.com/office/drawing/2014/main" id="{B5E6B25D-5308-4D26-83E4-889B98122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60802" y="3349790"/>
            <a:ext cx="914400" cy="914400"/>
          </a:xfrm>
          <a:prstGeom prst="rect">
            <a:avLst/>
          </a:prstGeom>
        </p:spPr>
      </p:pic>
      <p:grpSp>
        <p:nvGrpSpPr>
          <p:cNvPr id="31" name="Grupo 30">
            <a:extLst>
              <a:ext uri="{FF2B5EF4-FFF2-40B4-BE49-F238E27FC236}">
                <a16:creationId xmlns:a16="http://schemas.microsoft.com/office/drawing/2014/main" id="{C1F68104-CBB4-4813-A43B-1374504474DD}"/>
              </a:ext>
            </a:extLst>
          </p:cNvPr>
          <p:cNvGrpSpPr/>
          <p:nvPr/>
        </p:nvGrpSpPr>
        <p:grpSpPr>
          <a:xfrm>
            <a:off x="9131533" y="3660130"/>
            <a:ext cx="2968487" cy="408157"/>
            <a:chOff x="2803651" y="280507"/>
            <a:chExt cx="632734" cy="508302"/>
          </a:xfrm>
        </p:grpSpPr>
        <p:sp>
          <p:nvSpPr>
            <p:cNvPr id="32" name="Rectángulo: esquinas redondeadas 31">
              <a:extLst>
                <a:ext uri="{FF2B5EF4-FFF2-40B4-BE49-F238E27FC236}">
                  <a16:creationId xmlns:a16="http://schemas.microsoft.com/office/drawing/2014/main" id="{8C316991-83AF-4F9C-BBC4-2375308FC25C}"/>
                </a:ext>
              </a:extLst>
            </p:cNvPr>
            <p:cNvSpPr/>
            <p:nvPr/>
          </p:nvSpPr>
          <p:spPr>
            <a:xfrm>
              <a:off x="2830690" y="280507"/>
              <a:ext cx="573962" cy="50830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ctángulo: esquinas redondeadas 4">
              <a:extLst>
                <a:ext uri="{FF2B5EF4-FFF2-40B4-BE49-F238E27FC236}">
                  <a16:creationId xmlns:a16="http://schemas.microsoft.com/office/drawing/2014/main" id="{49F99D6F-304F-4C6B-A144-A54A7B0035AB}"/>
                </a:ext>
              </a:extLst>
            </p:cNvPr>
            <p:cNvSpPr txBox="1"/>
            <p:nvPr/>
          </p:nvSpPr>
          <p:spPr>
            <a:xfrm>
              <a:off x="2803651" y="379971"/>
              <a:ext cx="632734" cy="3313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CL" sz="1600" b="1" kern="1200" dirty="0">
                  <a:solidFill>
                    <a:srgbClr val="F3F5FA"/>
                  </a:solidFill>
                </a:rPr>
                <a:t>Irretroactividad de la Ley</a:t>
              </a:r>
            </a:p>
          </p:txBody>
        </p:sp>
      </p:grpSp>
      <p:sp>
        <p:nvSpPr>
          <p:cNvPr id="34" name="Rectangle: Rounded Corners 39">
            <a:extLst>
              <a:ext uri="{FF2B5EF4-FFF2-40B4-BE49-F238E27FC236}">
                <a16:creationId xmlns:a16="http://schemas.microsoft.com/office/drawing/2014/main" id="{624F424E-6EB4-4317-9F28-CC17BA574FBA}"/>
              </a:ext>
            </a:extLst>
          </p:cNvPr>
          <p:cNvSpPr/>
          <p:nvPr/>
        </p:nvSpPr>
        <p:spPr>
          <a:xfrm>
            <a:off x="993714" y="1147365"/>
            <a:ext cx="10204567" cy="45719"/>
          </a:xfrm>
          <a:prstGeom prst="roundRect">
            <a:avLst>
              <a:gd name="adj" fmla="val 50000"/>
            </a:avLst>
          </a:prstGeom>
          <a:solidFill>
            <a:srgbClr val="256FDF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marL="0" marR="0" lvl="0" indent="0" algn="l" defTabSz="342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FFFFFF"/>
                </a:solidFill>
                <a:latin typeface="Circular Std"/>
                <a:ea typeface="Circular Std"/>
                <a:cs typeface="Circular Std"/>
                <a:sym typeface="Circular Std"/>
              </a:defRPr>
            </a:pPr>
            <a:endParaRPr kumimoji="0" sz="67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rcular Std"/>
              <a:sym typeface="Circular Std"/>
            </a:endParaRPr>
          </a:p>
        </p:txBody>
      </p:sp>
      <p:sp>
        <p:nvSpPr>
          <p:cNvPr id="35" name="Right Brace 13">
            <a:extLst>
              <a:ext uri="{FF2B5EF4-FFF2-40B4-BE49-F238E27FC236}">
                <a16:creationId xmlns:a16="http://schemas.microsoft.com/office/drawing/2014/main" id="{FC69FC8B-19AF-4F5F-94D3-7CA8D1685E32}"/>
              </a:ext>
            </a:extLst>
          </p:cNvPr>
          <p:cNvSpPr/>
          <p:nvPr/>
        </p:nvSpPr>
        <p:spPr>
          <a:xfrm>
            <a:off x="3981771" y="2327089"/>
            <a:ext cx="364235" cy="3271126"/>
          </a:xfrm>
          <a:prstGeom prst="rightBrace">
            <a:avLst>
              <a:gd name="adj1" fmla="val 8333"/>
              <a:gd name="adj2" fmla="val 44301"/>
            </a:avLst>
          </a:prstGeom>
          <a:noFill/>
          <a:ln w="25400" cap="flat">
            <a:solidFill>
              <a:schemeClr val="bg2">
                <a:lumMod val="2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79" tIns="34289" rIns="68579" bIns="34289" numCol="1" spcCol="38100" rtlCol="0" anchor="t">
            <a:noAutofit/>
          </a:bodyPr>
          <a:lstStyle/>
          <a:p>
            <a:pPr defTabSz="685783" latinLnBrk="1" hangingPunct="0"/>
            <a:endParaRPr lang="es-CL" sz="135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39" name="Flecha: a la derecha 38">
            <a:extLst>
              <a:ext uri="{FF2B5EF4-FFF2-40B4-BE49-F238E27FC236}">
                <a16:creationId xmlns:a16="http://schemas.microsoft.com/office/drawing/2014/main" id="{BCEA68D5-04F4-47F9-956E-74CBBE67F58F}"/>
              </a:ext>
            </a:extLst>
          </p:cNvPr>
          <p:cNvSpPr/>
          <p:nvPr/>
        </p:nvSpPr>
        <p:spPr>
          <a:xfrm rot="1547747">
            <a:off x="7196349" y="4793590"/>
            <a:ext cx="978408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0" name="Título 1">
            <a:extLst>
              <a:ext uri="{FF2B5EF4-FFF2-40B4-BE49-F238E27FC236}">
                <a16:creationId xmlns:a16="http://schemas.microsoft.com/office/drawing/2014/main" id="{DC7CB609-EF6D-4560-895B-5AAF70EE8766}"/>
              </a:ext>
            </a:extLst>
          </p:cNvPr>
          <p:cNvSpPr txBox="1">
            <a:spLocks/>
          </p:cNvSpPr>
          <p:nvPr/>
        </p:nvSpPr>
        <p:spPr bwMode="auto">
          <a:xfrm>
            <a:off x="651800" y="593707"/>
            <a:ext cx="10888393" cy="4963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4285" rIns="0" bIns="34285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22041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844083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266124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688165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s-ES" spc="-113" dirty="0">
                <a:solidFill>
                  <a:srgbClr val="5E5E5E">
                    <a:lumMod val="50000"/>
                  </a:srgbClr>
                </a:solidFill>
                <a:latin typeface="Circular Std"/>
              </a:rPr>
              <a:t>Tipos de relaciones comerciales</a:t>
            </a:r>
          </a:p>
        </p:txBody>
      </p:sp>
    </p:spTree>
    <p:extLst>
      <p:ext uri="{BB962C8B-B14F-4D97-AF65-F5344CB8AC3E}">
        <p14:creationId xmlns:p14="http://schemas.microsoft.com/office/powerpoint/2010/main" val="983057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DD60226F-02FC-4434-B13C-F326E7A3CCAA}"/>
              </a:ext>
            </a:extLst>
          </p:cNvPr>
          <p:cNvGrpSpPr/>
          <p:nvPr/>
        </p:nvGrpSpPr>
        <p:grpSpPr>
          <a:xfrm>
            <a:off x="927200" y="2048075"/>
            <a:ext cx="1464301" cy="1328541"/>
            <a:chOff x="2440557" y="208507"/>
            <a:chExt cx="1008000" cy="1080000"/>
          </a:xfrm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9B3A75CA-81C0-4787-BE67-6E4B2A4A23DA}"/>
                </a:ext>
              </a:extLst>
            </p:cNvPr>
            <p:cNvSpPr/>
            <p:nvPr/>
          </p:nvSpPr>
          <p:spPr>
            <a:xfrm>
              <a:off x="2468652" y="280507"/>
              <a:ext cx="936000" cy="936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ángulo: esquinas redondeadas 4">
              <a:extLst>
                <a:ext uri="{FF2B5EF4-FFF2-40B4-BE49-F238E27FC236}">
                  <a16:creationId xmlns:a16="http://schemas.microsoft.com/office/drawing/2014/main" id="{90E42AC7-3A05-4BBC-9CEE-52E640E19E0D}"/>
                </a:ext>
              </a:extLst>
            </p:cNvPr>
            <p:cNvSpPr txBox="1"/>
            <p:nvPr/>
          </p:nvSpPr>
          <p:spPr>
            <a:xfrm>
              <a:off x="2440557" y="208507"/>
              <a:ext cx="1008000" cy="1080000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b="1" kern="1200" dirty="0">
                  <a:solidFill>
                    <a:srgbClr val="F3F5FA"/>
                  </a:solidFill>
                  <a:latin typeface="Circular Std"/>
                  <a:sym typeface="Circular Std"/>
                </a:rPr>
                <a:t>Empresa </a:t>
              </a:r>
              <a:endParaRPr lang="es-CL" sz="1600" b="1" kern="1200" dirty="0">
                <a:solidFill>
                  <a:srgbClr val="F3F5FA"/>
                </a:solidFill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A0745C90-376C-4B1F-90AA-8E3AAC4FF00C}"/>
              </a:ext>
            </a:extLst>
          </p:cNvPr>
          <p:cNvGrpSpPr/>
          <p:nvPr/>
        </p:nvGrpSpPr>
        <p:grpSpPr>
          <a:xfrm>
            <a:off x="10266792" y="2517517"/>
            <a:ext cx="1601005" cy="1955184"/>
            <a:chOff x="2440557" y="208507"/>
            <a:chExt cx="1008000" cy="1080000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3532D8F5-8BBF-423A-B6F5-072FEE4364F2}"/>
                </a:ext>
              </a:extLst>
            </p:cNvPr>
            <p:cNvSpPr/>
            <p:nvPr/>
          </p:nvSpPr>
          <p:spPr>
            <a:xfrm>
              <a:off x="2468652" y="280507"/>
              <a:ext cx="936000" cy="936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ángulo: esquinas redondeadas 4">
              <a:extLst>
                <a:ext uri="{FF2B5EF4-FFF2-40B4-BE49-F238E27FC236}">
                  <a16:creationId xmlns:a16="http://schemas.microsoft.com/office/drawing/2014/main" id="{60AB2161-4DFD-4F3B-8321-44C23690A084}"/>
                </a:ext>
              </a:extLst>
            </p:cNvPr>
            <p:cNvSpPr txBox="1"/>
            <p:nvPr/>
          </p:nvSpPr>
          <p:spPr>
            <a:xfrm>
              <a:off x="2440557" y="208507"/>
              <a:ext cx="1008000" cy="1080000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b="1" kern="1200" dirty="0">
                  <a:solidFill>
                    <a:srgbClr val="F3F5FA"/>
                  </a:solidFill>
                  <a:latin typeface="Circular Std"/>
                  <a:sym typeface="Circular Std"/>
                </a:rPr>
                <a:t>Restricción: Cláusulas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b="1" dirty="0">
                  <a:solidFill>
                    <a:srgbClr val="F3F5FA"/>
                  </a:solidFill>
                  <a:latin typeface="Circular Std"/>
                  <a:sym typeface="Circular Std"/>
                </a:rPr>
                <a:t>Abusivas </a:t>
              </a:r>
            </a:p>
            <a:p>
              <a:pPr marL="266700" marR="0" lvl="0" indent="-182563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s-ES" sz="1600" b="1" kern="1200" dirty="0">
                  <a:solidFill>
                    <a:srgbClr val="F3F5FA"/>
                  </a:solidFill>
                  <a:latin typeface="Circular Std"/>
                  <a:sym typeface="Circular Std"/>
                </a:rPr>
                <a:t>Sin efecto</a:t>
              </a:r>
            </a:p>
            <a:p>
              <a:pPr marL="266700" marR="0" lvl="0" indent="-182563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s-ES" sz="1600" b="1" dirty="0">
                  <a:solidFill>
                    <a:srgbClr val="F3F5FA"/>
                  </a:solidFill>
                  <a:latin typeface="Circular Std"/>
                  <a:sym typeface="Circular Std"/>
                </a:rPr>
                <a:t>RG 30 días</a:t>
              </a:r>
              <a:endParaRPr lang="es-CL" sz="1600" b="1" kern="1200" dirty="0">
                <a:solidFill>
                  <a:srgbClr val="F3F5FA"/>
                </a:solidFill>
              </a:endParaRPr>
            </a:p>
          </p:txBody>
        </p:sp>
      </p:grpSp>
      <p:sp>
        <p:nvSpPr>
          <p:cNvPr id="24" name="Right Brace 13">
            <a:extLst>
              <a:ext uri="{FF2B5EF4-FFF2-40B4-BE49-F238E27FC236}">
                <a16:creationId xmlns:a16="http://schemas.microsoft.com/office/drawing/2014/main" id="{402E51B5-1E79-476B-8872-08F2685B1110}"/>
              </a:ext>
            </a:extLst>
          </p:cNvPr>
          <p:cNvSpPr/>
          <p:nvPr/>
        </p:nvSpPr>
        <p:spPr>
          <a:xfrm>
            <a:off x="3090280" y="1840755"/>
            <a:ext cx="437080" cy="3848055"/>
          </a:xfrm>
          <a:prstGeom prst="rightBrace">
            <a:avLst>
              <a:gd name="adj1" fmla="val 8333"/>
              <a:gd name="adj2" fmla="val 44301"/>
            </a:avLst>
          </a:prstGeom>
          <a:noFill/>
          <a:ln w="25400" cap="flat">
            <a:solidFill>
              <a:schemeClr val="bg2">
                <a:lumMod val="2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79" tIns="34289" rIns="68579" bIns="34289" numCol="1" spcCol="38100" rtlCol="0" anchor="t">
            <a:noAutofit/>
          </a:bodyPr>
          <a:lstStyle/>
          <a:p>
            <a:pPr defTabSz="685783" latinLnBrk="1" hangingPunct="0"/>
            <a:endParaRPr lang="es-CL" sz="135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5A878599-66E3-452F-B045-71886E16C162}"/>
              </a:ext>
            </a:extLst>
          </p:cNvPr>
          <p:cNvSpPr/>
          <p:nvPr/>
        </p:nvSpPr>
        <p:spPr>
          <a:xfrm>
            <a:off x="7339864" y="1366115"/>
            <a:ext cx="2006622" cy="115140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s-CL" sz="1600" dirty="0">
              <a:latin typeface="Circular Std"/>
            </a:endParaRPr>
          </a:p>
          <a:p>
            <a:pPr algn="ctr"/>
            <a:r>
              <a:rPr lang="es-CL" sz="1600" dirty="0">
                <a:latin typeface="Circular Std"/>
              </a:rPr>
              <a:t>Formalizar por escrito y Registrar</a:t>
            </a:r>
            <a:endParaRPr lang="es-CL" dirty="0"/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A4B4A3C6-2FB3-4346-B3BA-D9647F63FA5E}"/>
              </a:ext>
            </a:extLst>
          </p:cNvPr>
          <p:cNvSpPr/>
          <p:nvPr/>
        </p:nvSpPr>
        <p:spPr>
          <a:xfrm>
            <a:off x="6042591" y="1616191"/>
            <a:ext cx="978408" cy="484632"/>
          </a:xfrm>
          <a:prstGeom prst="rightArrow">
            <a:avLst/>
          </a:prstGeom>
          <a:solidFill>
            <a:srgbClr val="3366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21FEDF8B-F551-4D2C-B055-C71E662D8B35}"/>
              </a:ext>
            </a:extLst>
          </p:cNvPr>
          <p:cNvGrpSpPr/>
          <p:nvPr/>
        </p:nvGrpSpPr>
        <p:grpSpPr>
          <a:xfrm>
            <a:off x="946435" y="4116618"/>
            <a:ext cx="1464301" cy="1328541"/>
            <a:chOff x="2440557" y="208507"/>
            <a:chExt cx="1008000" cy="1080000"/>
          </a:xfrm>
          <a:solidFill>
            <a:schemeClr val="accent1"/>
          </a:solidFill>
        </p:grpSpPr>
        <p:sp>
          <p:nvSpPr>
            <p:cNvPr id="30" name="Rectángulo: esquinas redondeadas 29">
              <a:extLst>
                <a:ext uri="{FF2B5EF4-FFF2-40B4-BE49-F238E27FC236}">
                  <a16:creationId xmlns:a16="http://schemas.microsoft.com/office/drawing/2014/main" id="{E7FBED7E-501B-4A8E-B6DB-C0A4140C1C1A}"/>
                </a:ext>
              </a:extLst>
            </p:cNvPr>
            <p:cNvSpPr/>
            <p:nvPr/>
          </p:nvSpPr>
          <p:spPr>
            <a:xfrm>
              <a:off x="2468652" y="280507"/>
              <a:ext cx="936000" cy="9360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tángulo: esquinas redondeadas 4">
              <a:extLst>
                <a:ext uri="{FF2B5EF4-FFF2-40B4-BE49-F238E27FC236}">
                  <a16:creationId xmlns:a16="http://schemas.microsoft.com/office/drawing/2014/main" id="{2594A45E-7642-4F4F-B4A9-937F646A2703}"/>
                </a:ext>
              </a:extLst>
            </p:cNvPr>
            <p:cNvSpPr txBox="1"/>
            <p:nvPr/>
          </p:nvSpPr>
          <p:spPr>
            <a:xfrm>
              <a:off x="2440557" y="208507"/>
              <a:ext cx="1008000" cy="10800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b="1" kern="1200" dirty="0">
                  <a:solidFill>
                    <a:srgbClr val="F3F5FA"/>
                  </a:solidFill>
                  <a:latin typeface="Circular Std"/>
                  <a:sym typeface="Circular Std"/>
                </a:rPr>
                <a:t>Proveedor </a:t>
              </a:r>
              <a:endParaRPr lang="es-CL" sz="1600" b="1" kern="1200" dirty="0">
                <a:solidFill>
                  <a:srgbClr val="F3F5FA"/>
                </a:solidFill>
              </a:endParaRPr>
            </a:p>
          </p:txBody>
        </p:sp>
      </p:grpSp>
      <p:sp>
        <p:nvSpPr>
          <p:cNvPr id="32" name="Rectángulo: esquinas redondeadas 4">
            <a:extLst>
              <a:ext uri="{FF2B5EF4-FFF2-40B4-BE49-F238E27FC236}">
                <a16:creationId xmlns:a16="http://schemas.microsoft.com/office/drawing/2014/main" id="{43869617-1C5E-4683-A2F3-4CE8396A7185}"/>
              </a:ext>
            </a:extLst>
          </p:cNvPr>
          <p:cNvSpPr txBox="1"/>
          <p:nvPr/>
        </p:nvSpPr>
        <p:spPr>
          <a:xfrm>
            <a:off x="4149958" y="3144160"/>
            <a:ext cx="1270035" cy="1328541"/>
          </a:xfrm>
          <a:prstGeom prst="rect">
            <a:avLst/>
          </a:prstGeom>
          <a:solidFill>
            <a:srgbClr val="FF00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kern="1200" dirty="0">
                <a:solidFill>
                  <a:srgbClr val="F3F5FA"/>
                </a:solidFill>
                <a:latin typeface="Circular Std"/>
                <a:sym typeface="Circular Std"/>
              </a:rPr>
              <a:t>Orden de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>
                <a:solidFill>
                  <a:srgbClr val="F3F5FA"/>
                </a:solidFill>
                <a:latin typeface="Circular Std"/>
                <a:sym typeface="Circular Std"/>
              </a:rPr>
              <a:t>Compra </a:t>
            </a:r>
            <a:endParaRPr lang="es-CL" sz="1600" b="1" kern="1200" dirty="0">
              <a:solidFill>
                <a:srgbClr val="F3F5FA"/>
              </a:solidFill>
            </a:endParaRPr>
          </a:p>
        </p:txBody>
      </p:sp>
      <p:sp>
        <p:nvSpPr>
          <p:cNvPr id="33" name="Rectángulo: esquinas redondeadas 4">
            <a:extLst>
              <a:ext uri="{FF2B5EF4-FFF2-40B4-BE49-F238E27FC236}">
                <a16:creationId xmlns:a16="http://schemas.microsoft.com/office/drawing/2014/main" id="{B207B6AE-11A0-4C45-ACFB-B4CD2F692384}"/>
              </a:ext>
            </a:extLst>
          </p:cNvPr>
          <p:cNvSpPr txBox="1"/>
          <p:nvPr/>
        </p:nvSpPr>
        <p:spPr>
          <a:xfrm>
            <a:off x="4157366" y="4844311"/>
            <a:ext cx="1270035" cy="1328541"/>
          </a:xfrm>
          <a:prstGeom prst="rect">
            <a:avLst/>
          </a:prstGeom>
          <a:solidFill>
            <a:srgbClr val="FF00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kern="1200" dirty="0">
                <a:solidFill>
                  <a:srgbClr val="F3F5FA"/>
                </a:solidFill>
                <a:latin typeface="Circular Std"/>
                <a:sym typeface="Circular Std"/>
              </a:rPr>
              <a:t>Acuerdo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>
                <a:solidFill>
                  <a:srgbClr val="F3F5FA"/>
                </a:solidFill>
                <a:latin typeface="Circular Std"/>
                <a:sym typeface="Circular Std"/>
              </a:rPr>
              <a:t>Escrito </a:t>
            </a:r>
            <a:endParaRPr lang="es-CL" sz="1600" b="1" kern="1200" dirty="0">
              <a:solidFill>
                <a:srgbClr val="F3F5FA"/>
              </a:solidFill>
            </a:endParaRPr>
          </a:p>
        </p:txBody>
      </p:sp>
      <p:sp>
        <p:nvSpPr>
          <p:cNvPr id="54" name="Flecha: a la derecha 53">
            <a:extLst>
              <a:ext uri="{FF2B5EF4-FFF2-40B4-BE49-F238E27FC236}">
                <a16:creationId xmlns:a16="http://schemas.microsoft.com/office/drawing/2014/main" id="{6C1D3090-B87A-4CAA-BBF0-3CF4CF700A40}"/>
              </a:ext>
            </a:extLst>
          </p:cNvPr>
          <p:cNvSpPr/>
          <p:nvPr/>
        </p:nvSpPr>
        <p:spPr>
          <a:xfrm>
            <a:off x="6017528" y="3522466"/>
            <a:ext cx="978408" cy="484632"/>
          </a:xfrm>
          <a:prstGeom prst="rightArrow">
            <a:avLst/>
          </a:prstGeom>
          <a:solidFill>
            <a:srgbClr val="3366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5" name="Flecha: a la derecha 54">
            <a:extLst>
              <a:ext uri="{FF2B5EF4-FFF2-40B4-BE49-F238E27FC236}">
                <a16:creationId xmlns:a16="http://schemas.microsoft.com/office/drawing/2014/main" id="{CA6BE637-AC96-4E2D-A06A-39BEE013714E}"/>
              </a:ext>
            </a:extLst>
          </p:cNvPr>
          <p:cNvSpPr/>
          <p:nvPr/>
        </p:nvSpPr>
        <p:spPr>
          <a:xfrm>
            <a:off x="6017528" y="5114273"/>
            <a:ext cx="978408" cy="484632"/>
          </a:xfrm>
          <a:prstGeom prst="rightArrow">
            <a:avLst/>
          </a:prstGeom>
          <a:solidFill>
            <a:srgbClr val="3366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1BCD6696-4885-4C7A-914A-BEE917CE38A2}"/>
              </a:ext>
            </a:extLst>
          </p:cNvPr>
          <p:cNvSpPr/>
          <p:nvPr/>
        </p:nvSpPr>
        <p:spPr>
          <a:xfrm>
            <a:off x="7339864" y="3243999"/>
            <a:ext cx="2006622" cy="92753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s-CL" sz="1600" dirty="0">
              <a:latin typeface="Circular Std"/>
            </a:endParaRPr>
          </a:p>
          <a:p>
            <a:pPr algn="ctr"/>
            <a:r>
              <a:rPr lang="es-CL" sz="1600" dirty="0">
                <a:latin typeface="Circular Std"/>
              </a:rPr>
              <a:t>Escriturar y Registrar</a:t>
            </a:r>
            <a:endParaRPr lang="es-CL" dirty="0"/>
          </a:p>
        </p:txBody>
      </p:sp>
      <p:sp>
        <p:nvSpPr>
          <p:cNvPr id="26" name="Right Brace 13">
            <a:extLst>
              <a:ext uri="{FF2B5EF4-FFF2-40B4-BE49-F238E27FC236}">
                <a16:creationId xmlns:a16="http://schemas.microsoft.com/office/drawing/2014/main" id="{E7AA6C1A-CCCF-49D5-9777-AC404D3B6064}"/>
              </a:ext>
            </a:extLst>
          </p:cNvPr>
          <p:cNvSpPr/>
          <p:nvPr/>
        </p:nvSpPr>
        <p:spPr>
          <a:xfrm>
            <a:off x="9588099" y="1366115"/>
            <a:ext cx="437080" cy="4946106"/>
          </a:xfrm>
          <a:prstGeom prst="rightBrace">
            <a:avLst>
              <a:gd name="adj1" fmla="val 8333"/>
              <a:gd name="adj2" fmla="val 44301"/>
            </a:avLst>
          </a:prstGeom>
          <a:noFill/>
          <a:ln w="25400" cap="flat">
            <a:solidFill>
              <a:schemeClr val="bg2">
                <a:lumMod val="2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79" tIns="34289" rIns="68579" bIns="34289" numCol="1" spcCol="38100" rtlCol="0" anchor="t">
            <a:noAutofit/>
          </a:bodyPr>
          <a:lstStyle/>
          <a:p>
            <a:pPr defTabSz="685783" latinLnBrk="1" hangingPunct="0"/>
            <a:endParaRPr lang="es-CL" sz="1350">
              <a:solidFill>
                <a:srgbClr val="000000"/>
              </a:solidFill>
              <a:latin typeface="Helvetica Neue Medium"/>
            </a:endParaRP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96E234D8-0CD7-4B40-9F31-CB1896AB1775}"/>
              </a:ext>
            </a:extLst>
          </p:cNvPr>
          <p:cNvSpPr/>
          <p:nvPr/>
        </p:nvSpPr>
        <p:spPr>
          <a:xfrm>
            <a:off x="7327599" y="4671548"/>
            <a:ext cx="2006622" cy="164067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CL" sz="1600" dirty="0">
              <a:latin typeface="Circular St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>
                <a:latin typeface="Circular Std"/>
              </a:rPr>
              <a:t>Antes: Adendum y Registrar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>
                <a:latin typeface="Circular Std"/>
              </a:rPr>
              <a:t>Después: Sólo Registro</a:t>
            </a:r>
            <a:endParaRPr lang="es-CL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05D86385-C815-48A8-9D12-4BDC86554CB8}"/>
              </a:ext>
            </a:extLst>
          </p:cNvPr>
          <p:cNvGrpSpPr/>
          <p:nvPr/>
        </p:nvGrpSpPr>
        <p:grpSpPr>
          <a:xfrm>
            <a:off x="4149958" y="1508535"/>
            <a:ext cx="1270035" cy="1328541"/>
            <a:chOff x="2440557" y="208507"/>
            <a:chExt cx="1008000" cy="1080000"/>
          </a:xfrm>
        </p:grpSpPr>
        <p:sp>
          <p:nvSpPr>
            <p:cNvPr id="34" name="Rectángulo: esquinas redondeadas 33">
              <a:extLst>
                <a:ext uri="{FF2B5EF4-FFF2-40B4-BE49-F238E27FC236}">
                  <a16:creationId xmlns:a16="http://schemas.microsoft.com/office/drawing/2014/main" id="{18F53931-B303-4CAD-905F-FD424E761E59}"/>
                </a:ext>
              </a:extLst>
            </p:cNvPr>
            <p:cNvSpPr/>
            <p:nvPr/>
          </p:nvSpPr>
          <p:spPr>
            <a:xfrm>
              <a:off x="2468652" y="280507"/>
              <a:ext cx="936000" cy="936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ectángulo: esquinas redondeadas 4">
              <a:extLst>
                <a:ext uri="{FF2B5EF4-FFF2-40B4-BE49-F238E27FC236}">
                  <a16:creationId xmlns:a16="http://schemas.microsoft.com/office/drawing/2014/main" id="{AAB5D28F-3123-480B-8BB5-764B5B67A795}"/>
                </a:ext>
              </a:extLst>
            </p:cNvPr>
            <p:cNvSpPr txBox="1"/>
            <p:nvPr/>
          </p:nvSpPr>
          <p:spPr>
            <a:xfrm>
              <a:off x="2440557" y="208507"/>
              <a:ext cx="1008000" cy="1080000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b="1" kern="1200" dirty="0">
                  <a:solidFill>
                    <a:srgbClr val="F3F5FA"/>
                  </a:solidFill>
                  <a:latin typeface="Circular Std"/>
                  <a:sym typeface="Circular Std"/>
                </a:rPr>
                <a:t>Acuerdo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b="1" dirty="0">
                  <a:solidFill>
                    <a:srgbClr val="F3F5FA"/>
                  </a:solidFill>
                  <a:latin typeface="Circular Std"/>
                  <a:sym typeface="Circular Std"/>
                </a:rPr>
                <a:t>Verbal </a:t>
              </a:r>
              <a:endParaRPr lang="es-CL" sz="1600" b="1" kern="1200" dirty="0">
                <a:solidFill>
                  <a:srgbClr val="F3F5FA"/>
                </a:solidFill>
              </a:endParaRPr>
            </a:p>
          </p:txBody>
        </p:sp>
      </p:grpSp>
      <p:sp>
        <p:nvSpPr>
          <p:cNvPr id="36" name="Título 1">
            <a:extLst>
              <a:ext uri="{FF2B5EF4-FFF2-40B4-BE49-F238E27FC236}">
                <a16:creationId xmlns:a16="http://schemas.microsoft.com/office/drawing/2014/main" id="{497EFE08-0519-4CF6-864F-06DF6E797BE0}"/>
              </a:ext>
            </a:extLst>
          </p:cNvPr>
          <p:cNvSpPr txBox="1">
            <a:spLocks/>
          </p:cNvSpPr>
          <p:nvPr/>
        </p:nvSpPr>
        <p:spPr bwMode="auto">
          <a:xfrm>
            <a:off x="3635515" y="89575"/>
            <a:ext cx="4864689" cy="4963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4285" rIns="0" bIns="34285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22041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844083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266124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688165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s-ES" sz="3000" spc="-113" dirty="0">
                <a:solidFill>
                  <a:srgbClr val="5E5E5E">
                    <a:lumMod val="50000"/>
                  </a:srgbClr>
                </a:solidFill>
                <a:latin typeface="Circular Std"/>
              </a:rPr>
              <a:t>Aplicación de Ley</a:t>
            </a:r>
          </a:p>
        </p:txBody>
      </p:sp>
      <p:sp>
        <p:nvSpPr>
          <p:cNvPr id="37" name="Rectangle: Rounded Corners 39">
            <a:extLst>
              <a:ext uri="{FF2B5EF4-FFF2-40B4-BE49-F238E27FC236}">
                <a16:creationId xmlns:a16="http://schemas.microsoft.com/office/drawing/2014/main" id="{7BEBA4E7-A242-43D5-96A4-5201080F33A8}"/>
              </a:ext>
            </a:extLst>
          </p:cNvPr>
          <p:cNvSpPr/>
          <p:nvPr/>
        </p:nvSpPr>
        <p:spPr>
          <a:xfrm>
            <a:off x="993714" y="1091093"/>
            <a:ext cx="10204567" cy="45719"/>
          </a:xfrm>
          <a:prstGeom prst="roundRect">
            <a:avLst>
              <a:gd name="adj" fmla="val 50000"/>
            </a:avLst>
          </a:prstGeom>
          <a:solidFill>
            <a:srgbClr val="256FDF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marL="0" marR="0" lvl="0" indent="0" algn="l" defTabSz="342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FFFFFF"/>
                </a:solidFill>
                <a:latin typeface="Circular Std"/>
                <a:ea typeface="Circular Std"/>
                <a:cs typeface="Circular Std"/>
                <a:sym typeface="Circular Std"/>
              </a:defRPr>
            </a:pPr>
            <a:endParaRPr kumimoji="0" sz="67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rcular Std"/>
              <a:sym typeface="Circular Std"/>
            </a:endParaRPr>
          </a:p>
        </p:txBody>
      </p:sp>
      <p:sp>
        <p:nvSpPr>
          <p:cNvPr id="38" name="Título 1">
            <a:extLst>
              <a:ext uri="{FF2B5EF4-FFF2-40B4-BE49-F238E27FC236}">
                <a16:creationId xmlns:a16="http://schemas.microsoft.com/office/drawing/2014/main" id="{5D6472F1-091C-4F9F-9AC0-1A05F85CBBA5}"/>
              </a:ext>
            </a:extLst>
          </p:cNvPr>
          <p:cNvSpPr txBox="1">
            <a:spLocks/>
          </p:cNvSpPr>
          <p:nvPr/>
        </p:nvSpPr>
        <p:spPr bwMode="auto">
          <a:xfrm>
            <a:off x="651800" y="537435"/>
            <a:ext cx="10888393" cy="4963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4285" rIns="0" bIns="34285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22041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844083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266124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688165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s-ES" spc="-113" dirty="0">
                <a:solidFill>
                  <a:srgbClr val="5E5E5E">
                    <a:lumMod val="50000"/>
                  </a:srgbClr>
                </a:solidFill>
                <a:latin typeface="Circular Std"/>
              </a:rPr>
              <a:t>Tipos de relaciones comerciales</a:t>
            </a:r>
          </a:p>
        </p:txBody>
      </p:sp>
    </p:spTree>
    <p:extLst>
      <p:ext uri="{BB962C8B-B14F-4D97-AF65-F5344CB8AC3E}">
        <p14:creationId xmlns:p14="http://schemas.microsoft.com/office/powerpoint/2010/main" val="909296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1E4286F-37AA-4976-81A5-30746F57B501}"/>
              </a:ext>
            </a:extLst>
          </p:cNvPr>
          <p:cNvSpPr/>
          <p:nvPr/>
        </p:nvSpPr>
        <p:spPr>
          <a:xfrm>
            <a:off x="1138237" y="3394368"/>
            <a:ext cx="6760060" cy="741196"/>
          </a:xfrm>
          <a:prstGeom prst="roundRect">
            <a:avLst/>
          </a:prstGeom>
          <a:solidFill>
            <a:srgbClr val="444C5B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26789" tIns="26789" rIns="26789" bIns="26789" numCol="1" spcCol="38100" rtlCol="0" anchor="ctr">
            <a:noAutofit/>
          </a:bodyPr>
          <a:lstStyle/>
          <a:p>
            <a:pPr marL="0" marR="0" lvl="0" indent="0" algn="ctr" defTabSz="308074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2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 Medium"/>
            </a:endParaRPr>
          </a:p>
        </p:txBody>
      </p:sp>
      <p:sp>
        <p:nvSpPr>
          <p:cNvPr id="150" name="Title 3"/>
          <p:cNvSpPr txBox="1"/>
          <p:nvPr/>
        </p:nvSpPr>
        <p:spPr>
          <a:xfrm>
            <a:off x="3381493" y="540718"/>
            <a:ext cx="2273547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b="1" spc="-113" dirty="0">
                <a:solidFill>
                  <a:srgbClr val="5E5E5E">
                    <a:lumMod val="50000"/>
                  </a:srgbClr>
                </a:solidFill>
                <a:latin typeface="Circular Std"/>
                <a:ea typeface="+mj-ea"/>
                <a:cs typeface="+mj-cs"/>
                <a:sym typeface="Helvetica Neue"/>
              </a:rPr>
              <a:t>Agenda</a:t>
            </a:r>
            <a:endParaRPr sz="3600" b="1" spc="-113" dirty="0">
              <a:solidFill>
                <a:srgbClr val="5E5E5E">
                  <a:lumMod val="50000"/>
                </a:srgbClr>
              </a:solidFill>
              <a:latin typeface="Circular Std"/>
              <a:ea typeface="+mj-ea"/>
              <a:cs typeface="+mj-cs"/>
              <a:sym typeface="Helvetica Neue"/>
            </a:endParaRPr>
          </a:p>
        </p:txBody>
      </p:sp>
      <p:sp>
        <p:nvSpPr>
          <p:cNvPr id="151" name="Rectangle: Rounded Corners 39"/>
          <p:cNvSpPr/>
          <p:nvPr/>
        </p:nvSpPr>
        <p:spPr>
          <a:xfrm flipV="1">
            <a:off x="1138237" y="1264613"/>
            <a:ext cx="6760060" cy="60959"/>
          </a:xfrm>
          <a:prstGeom prst="roundRect">
            <a:avLst>
              <a:gd name="adj" fmla="val 50000"/>
            </a:avLst>
          </a:prstGeom>
          <a:solidFill>
            <a:srgbClr val="256FDF"/>
          </a:solidFill>
          <a:ln w="19050">
            <a:solidFill>
              <a:schemeClr val="accent1"/>
            </a:solidFill>
            <a:miter lim="400000"/>
          </a:ln>
        </p:spPr>
        <p:txBody>
          <a:bodyPr lIns="30479" tIns="30479" rIns="30479" bIns="30479" anchor="ctr"/>
          <a:lstStyle/>
          <a:p>
            <a:pPr marL="0" marR="0" lvl="0" indent="0" algn="l" defTabSz="457189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FFFFFF"/>
                </a:solidFill>
                <a:latin typeface="Circular Std"/>
                <a:ea typeface="Circular Std"/>
                <a:cs typeface="Circular Std"/>
                <a:sym typeface="Circular Std"/>
              </a:defRPr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rcular Std"/>
              <a:sym typeface="Circular Std"/>
            </a:endParaRPr>
          </a:p>
        </p:txBody>
      </p:sp>
      <p:pic>
        <p:nvPicPr>
          <p:cNvPr id="152" name="Imagen" descr="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10" y="6349171"/>
            <a:ext cx="898012" cy="13318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4F261CC9-C9C1-436F-939A-DBF825B74E37}"/>
              </a:ext>
            </a:extLst>
          </p:cNvPr>
          <p:cNvSpPr/>
          <p:nvPr/>
        </p:nvSpPr>
        <p:spPr>
          <a:xfrm>
            <a:off x="1360453" y="1850896"/>
            <a:ext cx="6537844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457189">
              <a:buFont typeface="+mj-lt"/>
              <a:buAutoNum type="arabicPeriod"/>
              <a:defRPr/>
            </a:pPr>
            <a:r>
              <a:rPr lang="es-CL" sz="2800" b="1" dirty="0">
                <a:solidFill>
                  <a:srgbClr val="5E5E5E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Circular Std"/>
              </a:rPr>
              <a:t>Antecedentes</a:t>
            </a:r>
          </a:p>
          <a:p>
            <a:pPr marL="457200" marR="0" lvl="0" indent="-457200" algn="just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CL" sz="2500" b="1" i="0" u="none" strike="noStrike" kern="1200" cap="none" spc="0" normalizeH="0" baseline="0" noProof="0" dirty="0">
              <a:ln>
                <a:noFill/>
              </a:ln>
              <a:solidFill>
                <a:srgbClr val="444C5B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  <a:sym typeface="Circular Std"/>
            </a:endParaRPr>
          </a:p>
          <a:p>
            <a:pPr marL="457200" lvl="0" indent="-457200" algn="just" defTabSz="457189">
              <a:buFont typeface="+mj-lt"/>
              <a:buAutoNum type="arabicPeriod"/>
              <a:defRPr/>
            </a:pPr>
            <a:r>
              <a:rPr lang="es-ES" sz="2800" b="1" dirty="0">
                <a:solidFill>
                  <a:srgbClr val="5E5E5E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Circular Std"/>
              </a:rPr>
              <a:t>Nueva Ley de Pago a 30 Días</a:t>
            </a:r>
          </a:p>
          <a:p>
            <a:pPr marL="457200" indent="-457200" algn="just" defTabSz="457189">
              <a:buFont typeface="+mj-lt"/>
              <a:buAutoNum type="arabicPeriod"/>
              <a:defRPr/>
            </a:pPr>
            <a:endParaRPr lang="es-ES" sz="2800" b="1" dirty="0">
              <a:solidFill>
                <a:srgbClr val="5E5E5E">
                  <a:lumMod val="25000"/>
                </a:srgbClr>
              </a:solidFill>
              <a:latin typeface="Calibri" panose="020F0502020204030204" pitchFamily="34" charset="0"/>
              <a:cs typeface="Arial" panose="020B0604020202020204" pitchFamily="34" charset="0"/>
              <a:sym typeface="Circular Std"/>
            </a:endParaRPr>
          </a:p>
          <a:p>
            <a:pPr marL="457200" indent="-457200" algn="just" defTabSz="457189">
              <a:buFont typeface="+mj-lt"/>
              <a:buAutoNum type="arabicPeriod"/>
              <a:defRPr/>
            </a:pPr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  <a:sym typeface="Circular Std"/>
              </a:rPr>
              <a:t>Preguntas y respuestas</a:t>
            </a:r>
          </a:p>
          <a:p>
            <a:pPr marL="457200" lvl="0" indent="-457200" algn="just" defTabSz="457189">
              <a:buFont typeface="+mj-lt"/>
              <a:buAutoNum type="arabicPeriod"/>
              <a:defRPr/>
            </a:pPr>
            <a:endParaRPr lang="es-ES" sz="28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  <a:sym typeface="Circular Std"/>
            </a:endParaRPr>
          </a:p>
          <a:p>
            <a:pPr marR="0" lvl="0" algn="just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CL" sz="2800" b="1" i="0" u="none" strike="noStrike" kern="1200" cap="none" spc="0" normalizeH="0" baseline="0" noProof="0" dirty="0">
              <a:ln>
                <a:noFill/>
              </a:ln>
              <a:solidFill>
                <a:srgbClr val="5E5E5E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  <a:sym typeface="Circular Std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C30ED7C-20C2-4E66-9895-88A0776814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856" y="208720"/>
            <a:ext cx="3609145" cy="66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0876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>
            <a:extLst>
              <a:ext uri="{FF2B5EF4-FFF2-40B4-BE49-F238E27FC236}">
                <a16:creationId xmlns:a16="http://schemas.microsoft.com/office/drawing/2014/main" id="{8E0CD41F-F738-421B-8785-A947C4D766DA}"/>
              </a:ext>
            </a:extLst>
          </p:cNvPr>
          <p:cNvSpPr/>
          <p:nvPr/>
        </p:nvSpPr>
        <p:spPr>
          <a:xfrm>
            <a:off x="1928438" y="1548582"/>
            <a:ext cx="93823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47675" algn="l"/>
              </a:tabLst>
            </a:pP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¿A quiénes les aplica la Ley?</a:t>
            </a:r>
          </a:p>
          <a:p>
            <a:pPr algn="just">
              <a:tabLst>
                <a:tab pos="447675" algn="l"/>
              </a:tabLst>
            </a:pPr>
            <a:endParaRPr lang="es-E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4988" indent="-34290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A todas las empresas que son emisores y receptoras de facturas en territorio nacional. </a:t>
            </a:r>
          </a:p>
          <a:p>
            <a:pPr marL="534988" indent="-34290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4988" indent="-34290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No distingue por tamaño o tipo de empresa. </a:t>
            </a:r>
          </a:p>
          <a:p>
            <a:pPr algn="just">
              <a:tabLst>
                <a:tab pos="447675" algn="l"/>
              </a:tabLst>
            </a:pPr>
            <a:endParaRPr lang="es-E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tabLst>
                <a:tab pos="447675" algn="l"/>
              </a:tabLst>
            </a:pPr>
            <a:endParaRPr lang="es-E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tabLst>
                <a:tab pos="447675" algn="l"/>
              </a:tabLst>
            </a:pP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¿Aplica a Exportadores?</a:t>
            </a:r>
          </a:p>
          <a:p>
            <a:pPr algn="just">
              <a:tabLst>
                <a:tab pos="447675" algn="l"/>
              </a:tabLst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4988" indent="-34290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No rige para operaciones comerciales fuera del país. </a:t>
            </a:r>
          </a:p>
          <a:p>
            <a:pPr marL="534988" indent="-34290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4988" indent="-34290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No aplica a facturas de exportación, notas de crédito de exportación y notas de débito de exportación. 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DB2AE60-3D3E-4ECE-98EB-2721D41E8357}"/>
              </a:ext>
            </a:extLst>
          </p:cNvPr>
          <p:cNvSpPr txBox="1">
            <a:spLocks/>
          </p:cNvSpPr>
          <p:nvPr/>
        </p:nvSpPr>
        <p:spPr bwMode="auto">
          <a:xfrm>
            <a:off x="3246823" y="270924"/>
            <a:ext cx="5755629" cy="4963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4285" rIns="0" bIns="34285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22041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844083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266124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688165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000" b="1" i="0" u="none" strike="noStrike" kern="1200" cap="none" spc="-113" normalizeH="0" baseline="0" noProof="0" dirty="0">
                <a:ln>
                  <a:noFill/>
                </a:ln>
                <a:solidFill>
                  <a:srgbClr val="5E5E5E">
                    <a:lumMod val="50000"/>
                  </a:srgbClr>
                </a:solidFill>
                <a:effectLst/>
                <a:uLnTx/>
                <a:uFillTx/>
                <a:latin typeface="Circular Std"/>
              </a:rPr>
              <a:t>Preguntas y respuestas </a:t>
            </a:r>
          </a:p>
        </p:txBody>
      </p:sp>
      <p:pic>
        <p:nvPicPr>
          <p:cNvPr id="19" name="Gráfico 18" descr="Preguntas">
            <a:extLst>
              <a:ext uri="{FF2B5EF4-FFF2-40B4-BE49-F238E27FC236}">
                <a16:creationId xmlns:a16="http://schemas.microsoft.com/office/drawing/2014/main" id="{C5D67903-325E-4E0C-93B6-B1B29C92F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4811" y="2181908"/>
            <a:ext cx="914400" cy="914400"/>
          </a:xfrm>
          <a:prstGeom prst="rect">
            <a:avLst/>
          </a:prstGeom>
        </p:spPr>
      </p:pic>
      <p:pic>
        <p:nvPicPr>
          <p:cNvPr id="23" name="Gráfico 22" descr="Globo terráqueo: América">
            <a:extLst>
              <a:ext uri="{FF2B5EF4-FFF2-40B4-BE49-F238E27FC236}">
                <a16:creationId xmlns:a16="http://schemas.microsoft.com/office/drawing/2014/main" id="{C7F2BAD4-E158-4F1D-BD52-8C7191D2AE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811" y="4521232"/>
            <a:ext cx="914400" cy="914400"/>
          </a:xfrm>
          <a:prstGeom prst="rect">
            <a:avLst/>
          </a:prstGeom>
        </p:spPr>
      </p:pic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EE4CD90C-75A4-40DF-9CE4-1A705B71C6E6}"/>
              </a:ext>
            </a:extLst>
          </p:cNvPr>
          <p:cNvSpPr/>
          <p:nvPr/>
        </p:nvSpPr>
        <p:spPr>
          <a:xfrm>
            <a:off x="993716" y="908213"/>
            <a:ext cx="10204567" cy="45719"/>
          </a:xfrm>
          <a:prstGeom prst="roundRect">
            <a:avLst>
              <a:gd name="adj" fmla="val 50000"/>
            </a:avLst>
          </a:prstGeom>
          <a:solidFill>
            <a:srgbClr val="256FDF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marL="0" marR="0" lvl="0" indent="0" algn="l" defTabSz="342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FFFFFF"/>
                </a:solidFill>
                <a:latin typeface="Circular Std"/>
                <a:ea typeface="Circular Std"/>
                <a:cs typeface="Circular Std"/>
                <a:sym typeface="Circular Std"/>
              </a:defRPr>
            </a:pPr>
            <a:endParaRPr kumimoji="0" sz="67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rcular Std"/>
              <a:sym typeface="Circular Std"/>
            </a:endParaRPr>
          </a:p>
        </p:txBody>
      </p:sp>
    </p:spTree>
    <p:extLst>
      <p:ext uri="{BB962C8B-B14F-4D97-AF65-F5344CB8AC3E}">
        <p14:creationId xmlns:p14="http://schemas.microsoft.com/office/powerpoint/2010/main" val="2325913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>
            <a:extLst>
              <a:ext uri="{FF2B5EF4-FFF2-40B4-BE49-F238E27FC236}">
                <a16:creationId xmlns:a16="http://schemas.microsoft.com/office/drawing/2014/main" id="{8E0CD41F-F738-421B-8785-A947C4D766DA}"/>
              </a:ext>
            </a:extLst>
          </p:cNvPr>
          <p:cNvSpPr/>
          <p:nvPr/>
        </p:nvSpPr>
        <p:spPr>
          <a:xfrm>
            <a:off x="2518926" y="1290379"/>
            <a:ext cx="73478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47675" algn="l"/>
              </a:tabLst>
            </a:pP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¿Cuáles son los plazos de entrada en vigencia de la Ley?</a:t>
            </a:r>
          </a:p>
          <a:p>
            <a:pPr algn="ctr">
              <a:tabLst>
                <a:tab pos="447675" algn="l"/>
              </a:tabLst>
            </a:pPr>
            <a:endParaRPr lang="es-E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DB2AE60-3D3E-4ECE-98EB-2721D41E8357}"/>
              </a:ext>
            </a:extLst>
          </p:cNvPr>
          <p:cNvSpPr txBox="1">
            <a:spLocks/>
          </p:cNvSpPr>
          <p:nvPr/>
        </p:nvSpPr>
        <p:spPr bwMode="auto">
          <a:xfrm>
            <a:off x="3232755" y="228720"/>
            <a:ext cx="5755629" cy="4963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4285" rIns="0" bIns="34285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22041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844083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266124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688165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000" b="1" i="0" u="none" strike="noStrike" kern="1200" cap="none" spc="-113" normalizeH="0" baseline="0" noProof="0" dirty="0">
                <a:ln>
                  <a:noFill/>
                </a:ln>
                <a:solidFill>
                  <a:srgbClr val="5E5E5E">
                    <a:lumMod val="50000"/>
                  </a:srgbClr>
                </a:solidFill>
                <a:effectLst/>
                <a:uLnTx/>
                <a:uFillTx/>
                <a:latin typeface="Circular Std"/>
              </a:rPr>
              <a:t>Preguntas y respuestas </a:t>
            </a:r>
          </a:p>
        </p:txBody>
      </p:sp>
      <p:graphicFrame>
        <p:nvGraphicFramePr>
          <p:cNvPr id="11" name="Diagrama 10" descr="Escala de tiempo básica" title="SmartArt">
            <a:extLst>
              <a:ext uri="{FF2B5EF4-FFF2-40B4-BE49-F238E27FC236}">
                <a16:creationId xmlns:a16="http://schemas.microsoft.com/office/drawing/2014/main" id="{2A557A53-D160-4725-8397-F69D05481B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2241332"/>
              </p:ext>
            </p:extLst>
          </p:nvPr>
        </p:nvGraphicFramePr>
        <p:xfrm>
          <a:off x="797090" y="1688774"/>
          <a:ext cx="10791529" cy="3683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C0AD1D14-76A8-494E-8FC4-8E7BE09FD25E}"/>
              </a:ext>
            </a:extLst>
          </p:cNvPr>
          <p:cNvSpPr/>
          <p:nvPr/>
        </p:nvSpPr>
        <p:spPr>
          <a:xfrm>
            <a:off x="2097170" y="5810636"/>
            <a:ext cx="799765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69875" algn="l"/>
              </a:tabLst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El plazo de pago es de días corridos, incluye sábado, domingo y festivos. </a:t>
            </a:r>
          </a:p>
          <a:p>
            <a:pPr algn="just">
              <a:tabLst>
                <a:tab pos="269875" algn="l"/>
              </a:tabLst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áfico 2" descr="Lupa">
            <a:extLst>
              <a:ext uri="{FF2B5EF4-FFF2-40B4-BE49-F238E27FC236}">
                <a16:creationId xmlns:a16="http://schemas.microsoft.com/office/drawing/2014/main" id="{0CB6F1AC-024C-4C5E-A053-6B8E7FF7758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18393" y="1195417"/>
            <a:ext cx="648000" cy="648000"/>
          </a:xfrm>
          <a:prstGeom prst="rect">
            <a:avLst/>
          </a:prstGeom>
        </p:spPr>
      </p:pic>
      <p:sp>
        <p:nvSpPr>
          <p:cNvPr id="9" name="Rectangle: Rounded Corners 39">
            <a:extLst>
              <a:ext uri="{FF2B5EF4-FFF2-40B4-BE49-F238E27FC236}">
                <a16:creationId xmlns:a16="http://schemas.microsoft.com/office/drawing/2014/main" id="{14A4A8B6-1B09-42A4-A9BA-A389D0A9372B}"/>
              </a:ext>
            </a:extLst>
          </p:cNvPr>
          <p:cNvSpPr/>
          <p:nvPr/>
        </p:nvSpPr>
        <p:spPr>
          <a:xfrm>
            <a:off x="993716" y="919145"/>
            <a:ext cx="10204567" cy="45719"/>
          </a:xfrm>
          <a:prstGeom prst="roundRect">
            <a:avLst>
              <a:gd name="adj" fmla="val 50000"/>
            </a:avLst>
          </a:prstGeom>
          <a:solidFill>
            <a:srgbClr val="256FDF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marL="0" marR="0" lvl="0" indent="0" algn="l" defTabSz="342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FFFFFF"/>
                </a:solidFill>
                <a:latin typeface="Circular Std"/>
                <a:ea typeface="Circular Std"/>
                <a:cs typeface="Circular Std"/>
                <a:sym typeface="Circular Std"/>
              </a:defRPr>
            </a:pPr>
            <a:endParaRPr kumimoji="0" sz="67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rcular Std"/>
              <a:sym typeface="Circular Std"/>
            </a:endParaRPr>
          </a:p>
        </p:txBody>
      </p:sp>
    </p:spTree>
    <p:extLst>
      <p:ext uri="{BB962C8B-B14F-4D97-AF65-F5344CB8AC3E}">
        <p14:creationId xmlns:p14="http://schemas.microsoft.com/office/powerpoint/2010/main" val="351117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>
            <a:extLst>
              <a:ext uri="{FF2B5EF4-FFF2-40B4-BE49-F238E27FC236}">
                <a16:creationId xmlns:a16="http://schemas.microsoft.com/office/drawing/2014/main" id="{8E0CD41F-F738-421B-8785-A947C4D766DA}"/>
              </a:ext>
            </a:extLst>
          </p:cNvPr>
          <p:cNvSpPr/>
          <p:nvPr/>
        </p:nvSpPr>
        <p:spPr>
          <a:xfrm>
            <a:off x="1689288" y="1318928"/>
            <a:ext cx="96492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47675" algn="l"/>
              </a:tabLst>
            </a:pP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¿Cuáles son las sanciones por el no pago en los plazos establecidos en la Ley?</a:t>
            </a:r>
          </a:p>
          <a:p>
            <a:pPr algn="just">
              <a:tabLst>
                <a:tab pos="447675" algn="l"/>
              </a:tabLst>
            </a:pPr>
            <a:endParaRPr lang="es-E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3413" indent="-34290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Interés corriente por cada día de atraso hasta el pago efectivo. Se calcula en base al monto adeudado. </a:t>
            </a:r>
          </a:p>
          <a:p>
            <a:pPr marL="633413" indent="-34290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3413" indent="-34290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Comisión moratoria del 1% del saldo insoluto. Similar a una multa. </a:t>
            </a:r>
          </a:p>
          <a:p>
            <a:pPr marL="633413" indent="-34290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3413" indent="-34290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Sector público: responsabilidad administrativa de los funcionarios.</a:t>
            </a:r>
          </a:p>
          <a:p>
            <a:pPr algn="just">
              <a:tabLst>
                <a:tab pos="447675" algn="l"/>
              </a:tabLst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tabLst>
                <a:tab pos="447675" algn="l"/>
              </a:tabLst>
            </a:pP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¿Quién fiscalizará?</a:t>
            </a:r>
          </a:p>
          <a:p>
            <a:pPr algn="just">
              <a:tabLst>
                <a:tab pos="447675" algn="l"/>
              </a:tabLst>
            </a:pPr>
            <a:endParaRPr lang="es-E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3413" indent="-34290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La Ley no otorga facultades de fiscalización ni sancionatorias a ningún órgano público. </a:t>
            </a:r>
          </a:p>
          <a:p>
            <a:pPr marL="633413" indent="-34290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3413" indent="-34290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Actualmente, tienen facultades de fiscalización y/o investigación la Fiscalía Nacional Económica (FNE), el Servicio de Impuestos Internos (SII), la Comisión para el Mercado Financiero (CMF), entre otros. 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DB2AE60-3D3E-4ECE-98EB-2721D41E8357}"/>
              </a:ext>
            </a:extLst>
          </p:cNvPr>
          <p:cNvSpPr txBox="1">
            <a:spLocks/>
          </p:cNvSpPr>
          <p:nvPr/>
        </p:nvSpPr>
        <p:spPr bwMode="auto">
          <a:xfrm>
            <a:off x="3246823" y="270924"/>
            <a:ext cx="5755629" cy="4963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4285" rIns="0" bIns="34285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22041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844083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266124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688165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000" b="1" i="0" u="none" strike="noStrike" kern="1200" cap="none" spc="-113" normalizeH="0" baseline="0" noProof="0" dirty="0">
                <a:ln>
                  <a:noFill/>
                </a:ln>
                <a:solidFill>
                  <a:srgbClr val="5E5E5E">
                    <a:lumMod val="50000"/>
                  </a:srgbClr>
                </a:solidFill>
                <a:effectLst/>
                <a:uLnTx/>
                <a:uFillTx/>
                <a:latin typeface="Circular Std"/>
              </a:rPr>
              <a:t>Preguntas y respuestas </a:t>
            </a:r>
          </a:p>
        </p:txBody>
      </p:sp>
      <p:pic>
        <p:nvPicPr>
          <p:cNvPr id="3" name="Gráfico 2" descr="Ojo">
            <a:extLst>
              <a:ext uri="{FF2B5EF4-FFF2-40B4-BE49-F238E27FC236}">
                <a16:creationId xmlns:a16="http://schemas.microsoft.com/office/drawing/2014/main" id="{4080BEC8-CACB-460A-81B8-ACC896510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1126" y="4810539"/>
            <a:ext cx="914400" cy="914400"/>
          </a:xfrm>
          <a:prstGeom prst="rect">
            <a:avLst/>
          </a:prstGeom>
        </p:spPr>
      </p:pic>
      <p:pic>
        <p:nvPicPr>
          <p:cNvPr id="5" name="Gráfico 4" descr="Martillo de juez">
            <a:extLst>
              <a:ext uri="{FF2B5EF4-FFF2-40B4-BE49-F238E27FC236}">
                <a16:creationId xmlns:a16="http://schemas.microsoft.com/office/drawing/2014/main" id="{3414DB6A-9F88-4252-8354-DB213AA02F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6516" y="2228668"/>
            <a:ext cx="914400" cy="914400"/>
          </a:xfrm>
          <a:prstGeom prst="rect">
            <a:avLst/>
          </a:prstGeom>
        </p:spPr>
      </p:pic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5656DBE8-5E2B-4527-93D3-A7B3CED844F2}"/>
              </a:ext>
            </a:extLst>
          </p:cNvPr>
          <p:cNvSpPr/>
          <p:nvPr/>
        </p:nvSpPr>
        <p:spPr>
          <a:xfrm>
            <a:off x="993716" y="919145"/>
            <a:ext cx="10204567" cy="45719"/>
          </a:xfrm>
          <a:prstGeom prst="roundRect">
            <a:avLst>
              <a:gd name="adj" fmla="val 50000"/>
            </a:avLst>
          </a:prstGeom>
          <a:solidFill>
            <a:srgbClr val="256FDF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marL="0" marR="0" lvl="0" indent="0" algn="l" defTabSz="342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FFFFFF"/>
                </a:solidFill>
                <a:latin typeface="Circular Std"/>
                <a:ea typeface="Circular Std"/>
                <a:cs typeface="Circular Std"/>
                <a:sym typeface="Circular Std"/>
              </a:defRPr>
            </a:pPr>
            <a:endParaRPr kumimoji="0" sz="67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rcular Std"/>
              <a:sym typeface="Circular Std"/>
            </a:endParaRPr>
          </a:p>
        </p:txBody>
      </p:sp>
    </p:spTree>
    <p:extLst>
      <p:ext uri="{BB962C8B-B14F-4D97-AF65-F5344CB8AC3E}">
        <p14:creationId xmlns:p14="http://schemas.microsoft.com/office/powerpoint/2010/main" val="2956855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>
            <a:extLst>
              <a:ext uri="{FF2B5EF4-FFF2-40B4-BE49-F238E27FC236}">
                <a16:creationId xmlns:a16="http://schemas.microsoft.com/office/drawing/2014/main" id="{8E0CD41F-F738-421B-8785-A947C4D766DA}"/>
              </a:ext>
            </a:extLst>
          </p:cNvPr>
          <p:cNvSpPr/>
          <p:nvPr/>
        </p:nvSpPr>
        <p:spPr>
          <a:xfrm>
            <a:off x="1689688" y="1116701"/>
            <a:ext cx="950859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47675" algn="l"/>
              </a:tabLst>
            </a:pPr>
            <a:r>
              <a:rPr lang="es-ES" sz="1900" b="1" dirty="0">
                <a:latin typeface="Circular Std"/>
              </a:rPr>
              <a:t>¿Qué significa la inoponibilidad de la nota de crédito y débito y para qué sirve?</a:t>
            </a:r>
          </a:p>
          <a:p>
            <a:pPr algn="just">
              <a:tabLst>
                <a:tab pos="447675" algn="l"/>
              </a:tabLst>
            </a:pPr>
            <a:endParaRPr lang="es-ES"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tabLst>
                <a:tab pos="447675" algn="l"/>
              </a:tabLst>
            </a:pPr>
            <a:r>
              <a:rPr lang="es-ES" sz="1900" u="sng" dirty="0">
                <a:latin typeface="Calibri" panose="020F0502020204030204" pitchFamily="34" charset="0"/>
                <a:cs typeface="Calibri" panose="020F0502020204030204" pitchFamily="34" charset="0"/>
              </a:rPr>
              <a:t>Qué significa:</a:t>
            </a:r>
          </a:p>
          <a:p>
            <a:pPr marL="633413" indent="-34290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Las notas de crédito y débito que se hagan respecto de facturas irrevocablemente aceptadas y cedidas, sólo tendrán efectos respecto de las partes, no de terceros.</a:t>
            </a:r>
          </a:p>
          <a:p>
            <a:pPr algn="just">
              <a:tabLst>
                <a:tab pos="447675" algn="l"/>
              </a:tabLst>
            </a:pPr>
            <a:endParaRPr lang="es-E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tabLst>
                <a:tab pos="447675" algn="l"/>
              </a:tabLst>
            </a:pPr>
            <a:r>
              <a:rPr lang="es-ES" sz="1900" u="sng" dirty="0">
                <a:latin typeface="Calibri" panose="020F0502020204030204" pitchFamily="34" charset="0"/>
                <a:cs typeface="Calibri" panose="020F0502020204030204" pitchFamily="34" charset="0"/>
              </a:rPr>
              <a:t>Para qué sirve</a:t>
            </a:r>
            <a:r>
              <a:rPr lang="es-ES" sz="19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633413" indent="-34290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Otorgar certeza a los cesionarios respecto del monto a recibir de la factura; y,</a:t>
            </a:r>
          </a:p>
          <a:p>
            <a:pPr marL="633413" indent="-34290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3413" indent="-34290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Evitar el cobro de tasas de descuento excesivas.</a:t>
            </a:r>
          </a:p>
          <a:p>
            <a:pPr algn="just">
              <a:tabLst>
                <a:tab pos="447675" algn="l"/>
              </a:tabLst>
            </a:pPr>
            <a:endParaRPr lang="es-E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tabLst>
                <a:tab pos="447675" algn="l"/>
              </a:tabLst>
            </a:pPr>
            <a:r>
              <a:rPr lang="es-ES" sz="1900" b="1" dirty="0">
                <a:latin typeface="Calibri" panose="020F0502020204030204" pitchFamily="34" charset="0"/>
                <a:cs typeface="Calibri" panose="020F0502020204030204" pitchFamily="34" charset="0"/>
              </a:rPr>
              <a:t>¿Cuál es el plazo máximo para emitir una factura desde la emisión de la guía de despacho/entrega de mercancías?</a:t>
            </a:r>
          </a:p>
          <a:p>
            <a:pPr algn="just">
              <a:tabLst>
                <a:tab pos="447675" algn="l"/>
              </a:tabLst>
            </a:pPr>
            <a:endParaRPr lang="es-E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3413" indent="-34290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s-E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Regla general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: Cuando se hace  la entrega de la mercancía.</a:t>
            </a:r>
          </a:p>
          <a:p>
            <a:pPr marL="290513" algn="just">
              <a:tabLst>
                <a:tab pos="447675" algn="l"/>
              </a:tabLst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3413" indent="-34290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Posibilidad de postergar su emisión hasta el décimo día del mes siguiente de entregada la mercancía, pero con fecha máxima el último día del mes anterior.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DB2AE60-3D3E-4ECE-98EB-2721D41E8357}"/>
              </a:ext>
            </a:extLst>
          </p:cNvPr>
          <p:cNvSpPr txBox="1">
            <a:spLocks/>
          </p:cNvSpPr>
          <p:nvPr/>
        </p:nvSpPr>
        <p:spPr bwMode="auto">
          <a:xfrm>
            <a:off x="3246823" y="270924"/>
            <a:ext cx="5755629" cy="4963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4285" rIns="0" bIns="34285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22041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844083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266124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688165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000" b="1" i="0" u="none" strike="noStrike" kern="1200" cap="none" spc="-113" normalizeH="0" baseline="0" noProof="0" dirty="0">
                <a:ln>
                  <a:noFill/>
                </a:ln>
                <a:solidFill>
                  <a:srgbClr val="5E5E5E">
                    <a:lumMod val="50000"/>
                  </a:srgbClr>
                </a:solidFill>
                <a:effectLst/>
                <a:uLnTx/>
                <a:uFillTx/>
                <a:latin typeface="Circular Std"/>
              </a:rPr>
              <a:t>Preguntas y respuestas </a:t>
            </a:r>
          </a:p>
        </p:txBody>
      </p:sp>
      <p:sp>
        <p:nvSpPr>
          <p:cNvPr id="2" name="AutoShape 2" descr="Manos blanca y negra en saludo icono gratis">
            <a:extLst>
              <a:ext uri="{FF2B5EF4-FFF2-40B4-BE49-F238E27FC236}">
                <a16:creationId xmlns:a16="http://schemas.microsoft.com/office/drawing/2014/main" id="{9E0DDF67-D4E4-43E8-BFCA-C109F27272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9" name="Gráfico 8" descr="Bombilla">
            <a:extLst>
              <a:ext uri="{FF2B5EF4-FFF2-40B4-BE49-F238E27FC236}">
                <a16:creationId xmlns:a16="http://schemas.microsoft.com/office/drawing/2014/main" id="{7823B8EC-7651-4014-86FB-F4C1B0592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4777" y="2242736"/>
            <a:ext cx="914400" cy="914400"/>
          </a:xfrm>
          <a:prstGeom prst="rect">
            <a:avLst/>
          </a:prstGeom>
        </p:spPr>
      </p:pic>
      <p:pic>
        <p:nvPicPr>
          <p:cNvPr id="4" name="Gráfico 3" descr="Reloj de arena">
            <a:extLst>
              <a:ext uri="{FF2B5EF4-FFF2-40B4-BE49-F238E27FC236}">
                <a16:creationId xmlns:a16="http://schemas.microsoft.com/office/drawing/2014/main" id="{A93B3A25-6D85-4A95-BAA4-6D89D05E31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4777" y="5024455"/>
            <a:ext cx="914400" cy="914400"/>
          </a:xfrm>
          <a:prstGeom prst="rect">
            <a:avLst/>
          </a:prstGeom>
        </p:spPr>
      </p:pic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3909A662-D61E-43AA-AB43-28B71275185A}"/>
              </a:ext>
            </a:extLst>
          </p:cNvPr>
          <p:cNvSpPr/>
          <p:nvPr/>
        </p:nvSpPr>
        <p:spPr>
          <a:xfrm>
            <a:off x="993716" y="919145"/>
            <a:ext cx="10204567" cy="45719"/>
          </a:xfrm>
          <a:prstGeom prst="roundRect">
            <a:avLst>
              <a:gd name="adj" fmla="val 50000"/>
            </a:avLst>
          </a:prstGeom>
          <a:solidFill>
            <a:srgbClr val="256FDF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marL="0" marR="0" lvl="0" indent="0" algn="l" defTabSz="342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FFFFFF"/>
                </a:solidFill>
                <a:latin typeface="Circular Std"/>
                <a:ea typeface="Circular Std"/>
                <a:cs typeface="Circular Std"/>
                <a:sym typeface="Circular Std"/>
              </a:defRPr>
            </a:pPr>
            <a:endParaRPr kumimoji="0" sz="67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rcular Std"/>
              <a:sym typeface="Circular Std"/>
            </a:endParaRPr>
          </a:p>
        </p:txBody>
      </p:sp>
    </p:spTree>
    <p:extLst>
      <p:ext uri="{BB962C8B-B14F-4D97-AF65-F5344CB8AC3E}">
        <p14:creationId xmlns:p14="http://schemas.microsoft.com/office/powerpoint/2010/main" val="3439845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>
            <a:extLst>
              <a:ext uri="{FF2B5EF4-FFF2-40B4-BE49-F238E27FC236}">
                <a16:creationId xmlns:a16="http://schemas.microsoft.com/office/drawing/2014/main" id="{8E0CD41F-F738-421B-8785-A947C4D766DA}"/>
              </a:ext>
            </a:extLst>
          </p:cNvPr>
          <p:cNvSpPr/>
          <p:nvPr/>
        </p:nvSpPr>
        <p:spPr>
          <a:xfrm>
            <a:off x="1604882" y="1392041"/>
            <a:ext cx="976221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47675" algn="l"/>
              </a:tabLst>
            </a:pP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¿Qué pasa si la guía de despacho no es </a:t>
            </a:r>
            <a:r>
              <a:rPr lang="es-E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recepcionada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just">
              <a:tabLst>
                <a:tab pos="447675" algn="l"/>
              </a:tabLst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3413" indent="-34290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Los productos deben ser despachados y 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recepcionados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conforme a la guía de despacho correspondiente. </a:t>
            </a:r>
          </a:p>
          <a:p>
            <a:pPr marL="633413" indent="-34290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3413" indent="-34290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En caso de que la guía no sea 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recepcionada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, los productos no debiesen ser entregados.</a:t>
            </a:r>
          </a:p>
          <a:p>
            <a:pPr algn="just">
              <a:tabLst>
                <a:tab pos="447675" algn="l"/>
              </a:tabLst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tabLst>
                <a:tab pos="447675" algn="l"/>
              </a:tabLst>
            </a:pPr>
            <a:endParaRPr lang="es-E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tabLst>
                <a:tab pos="447675" algn="l"/>
              </a:tabLst>
            </a:pP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¿Cuál es el plazo de aceptación de la factura? 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3413" indent="-34290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Desde la emisión de la factura, existen 8 días corridos de plazo para su recepción, aceptación o reclamación en contra de su contenido.</a:t>
            </a:r>
          </a:p>
          <a:p>
            <a:pPr marL="633413" indent="-34290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3413" indent="-342900" algn="just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Si no se produjera el reclamo, se entenderá por irrevocablemente aceptada.</a:t>
            </a:r>
          </a:p>
          <a:p>
            <a:pPr algn="just">
              <a:tabLst>
                <a:tab pos="447675" algn="l"/>
              </a:tabLst>
            </a:pPr>
            <a:endParaRPr lang="es-E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tabLst>
                <a:tab pos="447675" algn="l"/>
              </a:tabLst>
            </a:pPr>
            <a:endParaRPr lang="es-E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DB2AE60-3D3E-4ECE-98EB-2721D41E8357}"/>
              </a:ext>
            </a:extLst>
          </p:cNvPr>
          <p:cNvSpPr txBox="1">
            <a:spLocks/>
          </p:cNvSpPr>
          <p:nvPr/>
        </p:nvSpPr>
        <p:spPr bwMode="auto">
          <a:xfrm>
            <a:off x="3246823" y="270924"/>
            <a:ext cx="5755629" cy="4963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4285" rIns="0" bIns="34285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22041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844083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266124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688165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000" b="1" i="0" u="none" strike="noStrike" kern="1200" cap="none" spc="-113" normalizeH="0" baseline="0" noProof="0" dirty="0">
                <a:ln>
                  <a:noFill/>
                </a:ln>
                <a:solidFill>
                  <a:srgbClr val="5E5E5E">
                    <a:lumMod val="50000"/>
                  </a:srgbClr>
                </a:solidFill>
                <a:effectLst/>
                <a:uLnTx/>
                <a:uFillTx/>
                <a:latin typeface="Circular Std"/>
              </a:rPr>
              <a:t>Preguntas y respuestas </a:t>
            </a:r>
          </a:p>
        </p:txBody>
      </p:sp>
      <p:sp>
        <p:nvSpPr>
          <p:cNvPr id="2" name="AutoShape 2" descr="Manos blanca y negra en saludo icono gratis">
            <a:extLst>
              <a:ext uri="{FF2B5EF4-FFF2-40B4-BE49-F238E27FC236}">
                <a16:creationId xmlns:a16="http://schemas.microsoft.com/office/drawing/2014/main" id="{9E0DDF67-D4E4-43E8-BFCA-C109F27272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1" name="Gráfico 10" descr="Engranajes">
            <a:extLst>
              <a:ext uri="{FF2B5EF4-FFF2-40B4-BE49-F238E27FC236}">
                <a16:creationId xmlns:a16="http://schemas.microsoft.com/office/drawing/2014/main" id="{E07BB352-8845-4071-B957-A3C5EA481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278" y="4364655"/>
            <a:ext cx="914400" cy="914400"/>
          </a:xfrm>
          <a:prstGeom prst="rect">
            <a:avLst/>
          </a:prstGeom>
        </p:spPr>
      </p:pic>
      <p:pic>
        <p:nvPicPr>
          <p:cNvPr id="13" name="Gráfico 12" descr="Lista de comprobación">
            <a:extLst>
              <a:ext uri="{FF2B5EF4-FFF2-40B4-BE49-F238E27FC236}">
                <a16:creationId xmlns:a16="http://schemas.microsoft.com/office/drawing/2014/main" id="{FD12AB0F-5845-4456-B735-D961464BA9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0278" y="2052814"/>
            <a:ext cx="914400" cy="914400"/>
          </a:xfrm>
          <a:prstGeom prst="rect">
            <a:avLst/>
          </a:prstGeom>
        </p:spPr>
      </p:pic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A8DDC97-31E0-4AF1-94AD-7261F462A2C7}"/>
              </a:ext>
            </a:extLst>
          </p:cNvPr>
          <p:cNvSpPr/>
          <p:nvPr/>
        </p:nvSpPr>
        <p:spPr>
          <a:xfrm>
            <a:off x="993716" y="919145"/>
            <a:ext cx="10204567" cy="45719"/>
          </a:xfrm>
          <a:prstGeom prst="roundRect">
            <a:avLst>
              <a:gd name="adj" fmla="val 50000"/>
            </a:avLst>
          </a:prstGeom>
          <a:solidFill>
            <a:srgbClr val="256FDF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marL="0" marR="0" lvl="0" indent="0" algn="l" defTabSz="342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FFFFFF"/>
                </a:solidFill>
                <a:latin typeface="Circular Std"/>
                <a:ea typeface="Circular Std"/>
                <a:cs typeface="Circular Std"/>
                <a:sym typeface="Circular Std"/>
              </a:defRPr>
            </a:pPr>
            <a:endParaRPr kumimoji="0" sz="67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rcular Std"/>
              <a:sym typeface="Circular Std"/>
            </a:endParaRPr>
          </a:p>
        </p:txBody>
      </p:sp>
    </p:spTree>
    <p:extLst>
      <p:ext uri="{BB962C8B-B14F-4D97-AF65-F5344CB8AC3E}">
        <p14:creationId xmlns:p14="http://schemas.microsoft.com/office/powerpoint/2010/main" val="3770635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>
            <a:extLst>
              <a:ext uri="{FF2B5EF4-FFF2-40B4-BE49-F238E27FC236}">
                <a16:creationId xmlns:a16="http://schemas.microsoft.com/office/drawing/2014/main" id="{8E0CD41F-F738-421B-8785-A947C4D766DA}"/>
              </a:ext>
            </a:extLst>
          </p:cNvPr>
          <p:cNvSpPr/>
          <p:nvPr/>
        </p:nvSpPr>
        <p:spPr>
          <a:xfrm>
            <a:off x="1015592" y="1086092"/>
            <a:ext cx="5321888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16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267" b="0" i="0" u="none" strike="noStrike" kern="1200" cap="none" spc="0" normalizeH="0" baseline="0" noProof="0" dirty="0">
                <a:ln>
                  <a:noFill/>
                </a:ln>
                <a:solidFill>
                  <a:srgbClr val="5E5E5E">
                    <a:lumMod val="50000"/>
                  </a:srgbClr>
                </a:solidFill>
                <a:effectLst/>
                <a:uLnTx/>
                <a:uFillTx/>
                <a:latin typeface="Helvetica Neue Medium"/>
                <a:ea typeface="Helvetica Neue Medium"/>
                <a:cs typeface="Calibri" panose="020F0502020204030204" pitchFamily="34" charset="0"/>
                <a:sym typeface="Helvetica Neue Medium"/>
              </a:rPr>
              <a:t> </a:t>
            </a:r>
            <a:endParaRPr kumimoji="0" lang="es-ES" sz="2133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 Neue Medium"/>
              <a:ea typeface="Helvetica Neue Medium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496CFA6A-BC2D-4174-A5BA-2C66B5E494B9}"/>
              </a:ext>
            </a:extLst>
          </p:cNvPr>
          <p:cNvSpPr txBox="1">
            <a:spLocks/>
          </p:cNvSpPr>
          <p:nvPr/>
        </p:nvSpPr>
        <p:spPr bwMode="auto">
          <a:xfrm>
            <a:off x="4658965" y="312129"/>
            <a:ext cx="2529245" cy="4963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4285" rIns="0" bIns="34285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22041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844083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266124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688165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sz="3200" spc="-113" dirty="0">
                <a:solidFill>
                  <a:srgbClr val="5E5E5E">
                    <a:lumMod val="50000"/>
                  </a:srgbClr>
                </a:solidFill>
                <a:latin typeface="Circular Std"/>
              </a:rPr>
              <a:t>Antecedentes</a:t>
            </a:r>
            <a:endParaRPr kumimoji="0" lang="es-CL" sz="2800" b="1" i="0" u="none" strike="noStrike" kern="1200" cap="none" spc="-113" normalizeH="0" baseline="0" noProof="0" dirty="0">
              <a:ln>
                <a:noFill/>
              </a:ln>
              <a:solidFill>
                <a:srgbClr val="5E5E5E">
                  <a:lumMod val="50000"/>
                </a:srgbClr>
              </a:solidFill>
              <a:effectLst/>
              <a:uLnTx/>
              <a:uFillTx/>
              <a:latin typeface="Circular Std"/>
            </a:endParaRPr>
          </a:p>
        </p:txBody>
      </p:sp>
      <p:sp>
        <p:nvSpPr>
          <p:cNvPr id="7" name="Rectangle: Rounded Corners 39">
            <a:extLst>
              <a:ext uri="{FF2B5EF4-FFF2-40B4-BE49-F238E27FC236}">
                <a16:creationId xmlns:a16="http://schemas.microsoft.com/office/drawing/2014/main" id="{09BD5066-310A-4420-9C82-5A25A88A4800}"/>
              </a:ext>
            </a:extLst>
          </p:cNvPr>
          <p:cNvSpPr/>
          <p:nvPr/>
        </p:nvSpPr>
        <p:spPr>
          <a:xfrm>
            <a:off x="1015592" y="968542"/>
            <a:ext cx="9815992" cy="58775"/>
          </a:xfrm>
          <a:prstGeom prst="roundRect">
            <a:avLst>
              <a:gd name="adj" fmla="val 50000"/>
            </a:avLst>
          </a:prstGeom>
          <a:solidFill>
            <a:srgbClr val="256FDF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defTabSz="342875">
              <a:defRPr sz="1800" b="0">
                <a:solidFill>
                  <a:srgbClr val="FFFFFF"/>
                </a:solidFill>
                <a:latin typeface="Circular Std"/>
                <a:ea typeface="Circular Std"/>
                <a:cs typeface="Circular Std"/>
                <a:sym typeface="Circular Std"/>
              </a:defRPr>
            </a:pPr>
            <a:endParaRPr sz="675"/>
          </a:p>
        </p:txBody>
      </p:sp>
      <p:pic>
        <p:nvPicPr>
          <p:cNvPr id="8194" name="Imagen 3" descr="image002">
            <a:extLst>
              <a:ext uri="{FF2B5EF4-FFF2-40B4-BE49-F238E27FC236}">
                <a16:creationId xmlns:a16="http://schemas.microsoft.com/office/drawing/2014/main" id="{D361835B-3B0C-46B0-8812-26D51D726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16808">
            <a:off x="948393" y="3969832"/>
            <a:ext cx="3453616" cy="261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Imagen 1" descr="image001">
            <a:extLst>
              <a:ext uri="{FF2B5EF4-FFF2-40B4-BE49-F238E27FC236}">
                <a16:creationId xmlns:a16="http://schemas.microsoft.com/office/drawing/2014/main" id="{2C811945-0243-4B6B-A813-F6746926B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25119">
            <a:off x="796341" y="1449609"/>
            <a:ext cx="4733925" cy="153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1CE47CB-B94C-48F1-A004-54277BD55C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14928">
            <a:off x="5988546" y="1728336"/>
            <a:ext cx="5487181" cy="122226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108A1C3-04B2-4B44-A3CD-B2DD765C971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8446">
            <a:off x="6224499" y="4577605"/>
            <a:ext cx="5571157" cy="182027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24F9F9A-1778-4FFE-BCFF-991BBDB750C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4809">
            <a:off x="3353944" y="3365009"/>
            <a:ext cx="6477042" cy="95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74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D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0752" y="360338"/>
            <a:ext cx="5719445" cy="6024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agen" descr="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756" y="877610"/>
            <a:ext cx="1871697" cy="27758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3D6E4D4-FA1A-4B3D-802D-D5A9E7732DE4}"/>
              </a:ext>
            </a:extLst>
          </p:cNvPr>
          <p:cNvSpPr/>
          <p:nvPr/>
        </p:nvSpPr>
        <p:spPr>
          <a:xfrm>
            <a:off x="0" y="6203852"/>
            <a:ext cx="1872207" cy="450166"/>
          </a:xfrm>
          <a:prstGeom prst="rect">
            <a:avLst/>
          </a:prstGeom>
          <a:solidFill>
            <a:srgbClr val="454D5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Título 3">
            <a:extLst>
              <a:ext uri="{FF2B5EF4-FFF2-40B4-BE49-F238E27FC236}">
                <a16:creationId xmlns:a16="http://schemas.microsoft.com/office/drawing/2014/main" id="{B4634651-9102-4391-9E5D-139D9FB44923}"/>
              </a:ext>
            </a:extLst>
          </p:cNvPr>
          <p:cNvSpPr txBox="1">
            <a:spLocks/>
          </p:cNvSpPr>
          <p:nvPr/>
        </p:nvSpPr>
        <p:spPr>
          <a:xfrm>
            <a:off x="1561946" y="2152541"/>
            <a:ext cx="9068106" cy="1526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Autofit/>
          </a:bodyPr>
          <a:lstStyle>
            <a:lvl1pPr marL="0" marR="0" indent="0" algn="l" defTabSz="17145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Circular Std" charset="0"/>
                <a:ea typeface="Circular Std" charset="0"/>
                <a:cs typeface="Circular Std" charset="0"/>
                <a:sym typeface="Helvetica Neue"/>
              </a:defRPr>
            </a:lvl1pPr>
            <a:lvl2pPr marL="0" marR="0" indent="0" algn="just" defTabSz="171450" rtl="0" eaLnBrk="1" latinLnBrk="0" hangingPunct="1">
              <a:lnSpc>
                <a:spcPct val="17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just" defTabSz="171450" rtl="0" eaLnBrk="1" latinLnBrk="0" hangingPunct="1">
              <a:lnSpc>
                <a:spcPct val="17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just" defTabSz="171450" rtl="0" eaLnBrk="1" latinLnBrk="0" hangingPunct="1">
              <a:lnSpc>
                <a:spcPct val="17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just" defTabSz="171450" rtl="0" eaLnBrk="1" latinLnBrk="0" hangingPunct="1">
              <a:lnSpc>
                <a:spcPct val="17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just" defTabSz="171450" rtl="0" eaLnBrk="1" latinLnBrk="0" hangingPunct="1">
              <a:lnSpc>
                <a:spcPct val="17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just" defTabSz="171450" rtl="0" eaLnBrk="1" latinLnBrk="0" hangingPunct="1">
              <a:lnSpc>
                <a:spcPct val="17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just" defTabSz="171450" rtl="0" eaLnBrk="1" latinLnBrk="0" hangingPunct="1">
              <a:lnSpc>
                <a:spcPct val="17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just" defTabSz="171450" rtl="0" eaLnBrk="1" latinLnBrk="0" hangingPunct="1">
              <a:lnSpc>
                <a:spcPct val="17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ctr" defTabSz="1714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 Std" charset="0"/>
                <a:ea typeface="Adobe Gothic Std B" panose="020B0800000000000000" pitchFamily="34" charset="-128"/>
                <a:cs typeface="Calibri Light" panose="020F0302020204030204" pitchFamily="34" charset="0"/>
                <a:sym typeface="Helvetica Neue"/>
              </a:rPr>
              <a:t>Nueva Ley de Pago a 30 días</a:t>
            </a:r>
            <a:endParaRPr kumimoji="0" lang="es-ES" altLang="es-CL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rcular Std" charset="0"/>
              <a:ea typeface="Adobe Gothic Std B" panose="020B0800000000000000" pitchFamily="34" charset="-128"/>
              <a:cs typeface="Calibri Light" panose="020F0302020204030204" pitchFamily="34" charset="0"/>
              <a:sym typeface="Helvetica Neue"/>
            </a:endParaRPr>
          </a:p>
        </p:txBody>
      </p:sp>
      <p:sp>
        <p:nvSpPr>
          <p:cNvPr id="15" name="Marcador de texto 1">
            <a:extLst>
              <a:ext uri="{FF2B5EF4-FFF2-40B4-BE49-F238E27FC236}">
                <a16:creationId xmlns:a16="http://schemas.microsoft.com/office/drawing/2014/main" id="{DC8562F6-41B6-4B53-9FC1-9CCCF1076EDB}"/>
              </a:ext>
            </a:extLst>
          </p:cNvPr>
          <p:cNvSpPr txBox="1">
            <a:spLocks/>
          </p:cNvSpPr>
          <p:nvPr/>
        </p:nvSpPr>
        <p:spPr>
          <a:xfrm>
            <a:off x="4993133" y="5204141"/>
            <a:ext cx="2205731" cy="396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marL="0" marR="0" indent="0" algn="l" defTabSz="342869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u="none" strike="noStrike" cap="none" spc="-20" baseline="0">
                <a:ln>
                  <a:noFill/>
                </a:ln>
                <a:solidFill>
                  <a:srgbClr val="FFFFFF"/>
                </a:solidFill>
                <a:uFillTx/>
                <a:latin typeface="CircularStd-Medium"/>
                <a:ea typeface="CircularStd-Medium"/>
                <a:cs typeface="CircularStd-Medium"/>
                <a:sym typeface="CircularStd-Medium"/>
              </a:defRPr>
            </a:lvl1pPr>
            <a:lvl2pPr marL="166687" marR="0" indent="0" algn="l" defTabSz="70006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CircularStd-Medium"/>
                <a:ea typeface="CircularStd-Medium"/>
                <a:cs typeface="CircularStd-Medium"/>
                <a:sym typeface="CircularStd-Medium"/>
              </a:defRPr>
            </a:lvl2pPr>
            <a:lvl3pPr marL="333375" marR="0" indent="0" algn="l" defTabSz="70006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None/>
              <a:tabLst/>
              <a:defRPr sz="800" b="0" i="0" u="sng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Circular Std Book" charset="0"/>
                <a:ea typeface="Circular Std Book" charset="0"/>
                <a:cs typeface="Circular Std Book" charset="0"/>
                <a:sym typeface="CircularStd-Medium"/>
              </a:defRPr>
            </a:lvl3pPr>
            <a:lvl4pPr marL="500062" marR="0" indent="0" algn="l" defTabSz="70006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None/>
              <a:tabLst/>
              <a:defRPr sz="975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Circular Std Book" charset="0"/>
                <a:ea typeface="Circular Std Book" charset="0"/>
                <a:cs typeface="Circular Std Book" charset="0"/>
                <a:sym typeface="CircularStd-Medium"/>
              </a:defRPr>
            </a:lvl4pPr>
            <a:lvl5pPr marL="666750" marR="0" indent="0" algn="l" defTabSz="70006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None/>
              <a:tabLst/>
              <a:defRPr sz="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Circular Std Book" charset="0"/>
                <a:ea typeface="Circular Std Book" charset="0"/>
                <a:cs typeface="Circular Std Book" charset="0"/>
                <a:sym typeface="CircularStd-Medium"/>
              </a:defRPr>
            </a:lvl5pPr>
            <a:lvl6pPr marL="968871" marR="0" indent="-135434" algn="l" defTabSz="70006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975" b="0" i="0" u="sng" strike="noStrike" cap="none" spc="0" baseline="0">
                <a:ln>
                  <a:noFill/>
                </a:ln>
                <a:solidFill>
                  <a:srgbClr val="454D5B"/>
                </a:solidFill>
                <a:uFillTx/>
                <a:latin typeface="CircularStd-Medium"/>
                <a:ea typeface="CircularStd-Medium"/>
                <a:cs typeface="CircularStd-Medium"/>
                <a:sym typeface="CircularStd-Medium"/>
              </a:defRPr>
            </a:lvl6pPr>
            <a:lvl7pPr marL="1135559" marR="0" indent="-135434" algn="l" defTabSz="70006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975" b="0" i="0" u="sng" strike="noStrike" cap="none" spc="0" baseline="0">
                <a:ln>
                  <a:noFill/>
                </a:ln>
                <a:solidFill>
                  <a:srgbClr val="454D5B"/>
                </a:solidFill>
                <a:uFillTx/>
                <a:latin typeface="CircularStd-Medium"/>
                <a:ea typeface="CircularStd-Medium"/>
                <a:cs typeface="CircularStd-Medium"/>
                <a:sym typeface="CircularStd-Medium"/>
              </a:defRPr>
            </a:lvl7pPr>
            <a:lvl8pPr marL="1302246" marR="0" indent="-135434" algn="l" defTabSz="70006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975" b="0" i="0" u="sng" strike="noStrike" cap="none" spc="0" baseline="0">
                <a:ln>
                  <a:noFill/>
                </a:ln>
                <a:solidFill>
                  <a:srgbClr val="454D5B"/>
                </a:solidFill>
                <a:uFillTx/>
                <a:latin typeface="CircularStd-Medium"/>
                <a:ea typeface="CircularStd-Medium"/>
                <a:cs typeface="CircularStd-Medium"/>
                <a:sym typeface="CircularStd-Medium"/>
              </a:defRPr>
            </a:lvl8pPr>
            <a:lvl9pPr marL="1468934" marR="0" indent="-135434" algn="l" defTabSz="70006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975" b="0" i="0" u="sng" strike="noStrike" cap="none" spc="0" baseline="0">
                <a:ln>
                  <a:noFill/>
                </a:ln>
                <a:solidFill>
                  <a:srgbClr val="454D5B"/>
                </a:solidFill>
                <a:uFillTx/>
                <a:latin typeface="CircularStd-Medium"/>
                <a:ea typeface="CircularStd-Medium"/>
                <a:cs typeface="CircularStd-Medium"/>
                <a:sym typeface="CircularStd-Medium"/>
              </a:defRPr>
            </a:lvl9pPr>
          </a:lstStyle>
          <a:p>
            <a:pPr marL="0" marR="0" lvl="0" indent="0" algn="ctr" defTabSz="34286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 Std"/>
                <a:cs typeface="CircularStd-Medium"/>
                <a:sym typeface="CircularStd-Medium"/>
              </a:rPr>
              <a:t>17 de Abril de 2019</a:t>
            </a:r>
          </a:p>
        </p:txBody>
      </p:sp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084B8D2C-4CF6-4E62-82F2-6EF075214D2F}"/>
              </a:ext>
            </a:extLst>
          </p:cNvPr>
          <p:cNvSpPr txBox="1">
            <a:spLocks/>
          </p:cNvSpPr>
          <p:nvPr/>
        </p:nvSpPr>
        <p:spPr>
          <a:xfrm>
            <a:off x="6023834" y="4844207"/>
            <a:ext cx="144333" cy="396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marL="0" marR="0" indent="0" algn="l" defTabSz="342869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u="none" strike="noStrike" cap="none" spc="-20" baseline="0">
                <a:ln>
                  <a:noFill/>
                </a:ln>
                <a:solidFill>
                  <a:srgbClr val="FFFFFF"/>
                </a:solidFill>
                <a:uFillTx/>
                <a:latin typeface="CircularStd-Medium"/>
                <a:ea typeface="CircularStd-Medium"/>
                <a:cs typeface="CircularStd-Medium"/>
                <a:sym typeface="CircularStd-Medium"/>
              </a:defRPr>
            </a:lvl1pPr>
            <a:lvl2pPr marL="166687" marR="0" indent="0" algn="l" defTabSz="70006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CircularStd-Medium"/>
                <a:ea typeface="CircularStd-Medium"/>
                <a:cs typeface="CircularStd-Medium"/>
                <a:sym typeface="CircularStd-Medium"/>
              </a:defRPr>
            </a:lvl2pPr>
            <a:lvl3pPr marL="333375" marR="0" indent="0" algn="l" defTabSz="70006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None/>
              <a:tabLst/>
              <a:defRPr sz="800" b="0" i="0" u="sng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Circular Std Book" charset="0"/>
                <a:ea typeface="Circular Std Book" charset="0"/>
                <a:cs typeface="Circular Std Book" charset="0"/>
                <a:sym typeface="CircularStd-Medium"/>
              </a:defRPr>
            </a:lvl3pPr>
            <a:lvl4pPr marL="500062" marR="0" indent="0" algn="l" defTabSz="70006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None/>
              <a:tabLst/>
              <a:defRPr sz="975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Circular Std Book" charset="0"/>
                <a:ea typeface="Circular Std Book" charset="0"/>
                <a:cs typeface="Circular Std Book" charset="0"/>
                <a:sym typeface="CircularStd-Medium"/>
              </a:defRPr>
            </a:lvl4pPr>
            <a:lvl5pPr marL="666750" marR="0" indent="0" algn="l" defTabSz="70006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None/>
              <a:tabLst/>
              <a:defRPr sz="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Circular Std Book" charset="0"/>
                <a:ea typeface="Circular Std Book" charset="0"/>
                <a:cs typeface="Circular Std Book" charset="0"/>
                <a:sym typeface="CircularStd-Medium"/>
              </a:defRPr>
            </a:lvl5pPr>
            <a:lvl6pPr marL="968871" marR="0" indent="-135434" algn="l" defTabSz="70006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975" b="0" i="0" u="sng" strike="noStrike" cap="none" spc="0" baseline="0">
                <a:ln>
                  <a:noFill/>
                </a:ln>
                <a:solidFill>
                  <a:srgbClr val="454D5B"/>
                </a:solidFill>
                <a:uFillTx/>
                <a:latin typeface="CircularStd-Medium"/>
                <a:ea typeface="CircularStd-Medium"/>
                <a:cs typeface="CircularStd-Medium"/>
                <a:sym typeface="CircularStd-Medium"/>
              </a:defRPr>
            </a:lvl6pPr>
            <a:lvl7pPr marL="1135559" marR="0" indent="-135434" algn="l" defTabSz="70006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975" b="0" i="0" u="sng" strike="noStrike" cap="none" spc="0" baseline="0">
                <a:ln>
                  <a:noFill/>
                </a:ln>
                <a:solidFill>
                  <a:srgbClr val="454D5B"/>
                </a:solidFill>
                <a:uFillTx/>
                <a:latin typeface="CircularStd-Medium"/>
                <a:ea typeface="CircularStd-Medium"/>
                <a:cs typeface="CircularStd-Medium"/>
                <a:sym typeface="CircularStd-Medium"/>
              </a:defRPr>
            </a:lvl7pPr>
            <a:lvl8pPr marL="1302246" marR="0" indent="-135434" algn="l" defTabSz="70006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975" b="0" i="0" u="sng" strike="noStrike" cap="none" spc="0" baseline="0">
                <a:ln>
                  <a:noFill/>
                </a:ln>
                <a:solidFill>
                  <a:srgbClr val="454D5B"/>
                </a:solidFill>
                <a:uFillTx/>
                <a:latin typeface="CircularStd-Medium"/>
                <a:ea typeface="CircularStd-Medium"/>
                <a:cs typeface="CircularStd-Medium"/>
                <a:sym typeface="CircularStd-Medium"/>
              </a:defRPr>
            </a:lvl8pPr>
            <a:lvl9pPr marL="1468934" marR="0" indent="-135434" algn="l" defTabSz="70006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975" b="0" i="0" u="sng" strike="noStrike" cap="none" spc="0" baseline="0">
                <a:ln>
                  <a:noFill/>
                </a:ln>
                <a:solidFill>
                  <a:srgbClr val="454D5B"/>
                </a:solidFill>
                <a:uFillTx/>
                <a:latin typeface="CircularStd-Medium"/>
                <a:ea typeface="CircularStd-Medium"/>
                <a:cs typeface="CircularStd-Medium"/>
                <a:sym typeface="CircularStd-Medium"/>
              </a:defRPr>
            </a:lvl9pPr>
          </a:lstStyle>
          <a:p>
            <a:pPr marL="0" marR="0" lvl="0" indent="0" algn="ctr" defTabSz="34286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000" b="1" i="0" u="none" strike="noStrike" kern="0" cap="none" spc="-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rcular Std"/>
              <a:cs typeface="CircularStd-Medium"/>
              <a:sym typeface="CircularStd-Medium"/>
            </a:endParaRPr>
          </a:p>
        </p:txBody>
      </p:sp>
    </p:spTree>
    <p:extLst>
      <p:ext uri="{BB962C8B-B14F-4D97-AF65-F5344CB8AC3E}">
        <p14:creationId xmlns:p14="http://schemas.microsoft.com/office/powerpoint/2010/main" val="3870128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>
            <a:extLst>
              <a:ext uri="{FF2B5EF4-FFF2-40B4-BE49-F238E27FC236}">
                <a16:creationId xmlns:a16="http://schemas.microsoft.com/office/drawing/2014/main" id="{8E0CD41F-F738-421B-8785-A947C4D766DA}"/>
              </a:ext>
            </a:extLst>
          </p:cNvPr>
          <p:cNvSpPr/>
          <p:nvPr/>
        </p:nvSpPr>
        <p:spPr>
          <a:xfrm>
            <a:off x="522517" y="1228345"/>
            <a:ext cx="63080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Principales ejes de la discusión:</a:t>
            </a:r>
            <a:endParaRPr lang="es-E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0850" indent="-195263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633413" lvl="0" indent="-285750" algn="just">
              <a:buFont typeface="Wingdings" panose="05000000000000000000" pitchFamily="2" charset="2"/>
              <a:buChar char="ü"/>
            </a:pPr>
            <a:r>
              <a:rPr lang="es-CL" b="1" dirty="0">
                <a:latin typeface="Circular Std"/>
                <a:cs typeface="Calibri" panose="020F0502020204030204" pitchFamily="34" charset="0"/>
              </a:rPr>
              <a:t>Alcance.</a:t>
            </a:r>
            <a:endParaRPr lang="es-CL" dirty="0">
              <a:latin typeface="Circular Std"/>
              <a:cs typeface="Calibri" panose="020F0502020204030204" pitchFamily="34" charset="0"/>
            </a:endParaRPr>
          </a:p>
          <a:p>
            <a:pPr marL="633413" lvl="0" indent="-285750" algn="just">
              <a:buFont typeface="Wingdings" panose="05000000000000000000" pitchFamily="2" charset="2"/>
              <a:buChar char="ü"/>
            </a:pPr>
            <a:endParaRPr lang="es-CL" b="1" dirty="0">
              <a:latin typeface="Circular Std"/>
              <a:cs typeface="Calibri" panose="020F0502020204030204" pitchFamily="34" charset="0"/>
            </a:endParaRPr>
          </a:p>
          <a:p>
            <a:pPr marL="633413" lvl="0" indent="-285750" algn="just">
              <a:buFont typeface="Wingdings" panose="05000000000000000000" pitchFamily="2" charset="2"/>
              <a:buChar char="ü"/>
            </a:pPr>
            <a:r>
              <a:rPr lang="es-CL" b="1" dirty="0">
                <a:latin typeface="Circular Std"/>
                <a:cs typeface="Calibri" panose="020F0502020204030204" pitchFamily="34" charset="0"/>
              </a:rPr>
              <a:t>Plazo.</a:t>
            </a:r>
            <a:r>
              <a:rPr lang="es-CL" dirty="0">
                <a:latin typeface="Circular Std"/>
                <a:cs typeface="Calibri" panose="020F0502020204030204" pitchFamily="34" charset="0"/>
              </a:rPr>
              <a:t> </a:t>
            </a:r>
          </a:p>
          <a:p>
            <a:pPr marL="633413" lvl="0" indent="-285750" algn="just">
              <a:buFont typeface="Wingdings" panose="05000000000000000000" pitchFamily="2" charset="2"/>
              <a:buChar char="ü"/>
            </a:pPr>
            <a:endParaRPr lang="es-CL" b="1" dirty="0">
              <a:latin typeface="Circular Std"/>
              <a:cs typeface="Calibri" panose="020F0502020204030204" pitchFamily="34" charset="0"/>
            </a:endParaRPr>
          </a:p>
          <a:p>
            <a:pPr marL="633413" lvl="0" indent="-285750" algn="just">
              <a:buFont typeface="Wingdings" panose="05000000000000000000" pitchFamily="2" charset="2"/>
              <a:buChar char="ü"/>
            </a:pPr>
            <a:r>
              <a:rPr lang="es-CL" b="1" dirty="0">
                <a:latin typeface="Circular Std"/>
                <a:cs typeface="Calibri" panose="020F0502020204030204" pitchFamily="34" charset="0"/>
              </a:rPr>
              <a:t>Excepciones.</a:t>
            </a:r>
          </a:p>
          <a:p>
            <a:pPr marL="633413" lvl="0" indent="-285750" algn="just">
              <a:buFont typeface="Wingdings" panose="05000000000000000000" pitchFamily="2" charset="2"/>
              <a:buChar char="ü"/>
            </a:pPr>
            <a:endParaRPr lang="es-CL" b="1" dirty="0">
              <a:latin typeface="Circular Std"/>
              <a:cs typeface="Calibri" panose="020F0502020204030204" pitchFamily="34" charset="0"/>
            </a:endParaRPr>
          </a:p>
          <a:p>
            <a:pPr marL="633413" lvl="0" indent="-285750" algn="just">
              <a:buFont typeface="Wingdings" panose="05000000000000000000" pitchFamily="2" charset="2"/>
              <a:buChar char="ü"/>
            </a:pPr>
            <a:r>
              <a:rPr lang="es-CL" b="1" dirty="0">
                <a:latin typeface="Circular Std"/>
                <a:cs typeface="Calibri" panose="020F0502020204030204" pitchFamily="34" charset="0"/>
              </a:rPr>
              <a:t>Multas.</a:t>
            </a:r>
            <a:endParaRPr lang="es-ES" dirty="0">
              <a:latin typeface="Circular Std"/>
              <a:cs typeface="Calibri" panose="020F0502020204030204" pitchFamily="34" charset="0"/>
            </a:endParaRPr>
          </a:p>
          <a:p>
            <a:pPr marL="450850" lvl="0" indent="-195263" algn="just">
              <a:buFont typeface="Wingdings" panose="05000000000000000000" pitchFamily="2" charset="2"/>
              <a:buChar char="ü"/>
            </a:pPr>
            <a:endParaRPr lang="es-ES" sz="1600" dirty="0">
              <a:latin typeface="Circular Std"/>
              <a:cs typeface="Calibri" panose="020F050202020403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DB2AE60-3D3E-4ECE-98EB-2721D41E8357}"/>
              </a:ext>
            </a:extLst>
          </p:cNvPr>
          <p:cNvSpPr txBox="1">
            <a:spLocks/>
          </p:cNvSpPr>
          <p:nvPr/>
        </p:nvSpPr>
        <p:spPr bwMode="auto">
          <a:xfrm>
            <a:off x="1554480" y="246716"/>
            <a:ext cx="4874311" cy="4963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4285" rIns="0" bIns="34285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22041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844083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266124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688165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sz="3200" spc="-113" dirty="0">
                <a:solidFill>
                  <a:srgbClr val="5E5E5E">
                    <a:lumMod val="50000"/>
                  </a:srgbClr>
                </a:solidFill>
                <a:latin typeface="Circular Std"/>
              </a:rPr>
              <a:t>Anexo 1 :Derrotero Legislativo</a:t>
            </a:r>
            <a:endParaRPr kumimoji="0" lang="es-CL" sz="2800" b="1" i="0" u="none" strike="noStrike" kern="1200" cap="none" spc="-113" normalizeH="0" baseline="0" noProof="0" dirty="0">
              <a:ln>
                <a:noFill/>
              </a:ln>
              <a:solidFill>
                <a:srgbClr val="5E5E5E">
                  <a:lumMod val="50000"/>
                </a:srgbClr>
              </a:solidFill>
              <a:effectLst/>
              <a:uLnTx/>
              <a:uFillTx/>
              <a:latin typeface="Circular Std"/>
            </a:endParaRPr>
          </a:p>
        </p:txBody>
      </p:sp>
      <p:sp>
        <p:nvSpPr>
          <p:cNvPr id="7" name="Rectangle: Rounded Corners 39">
            <a:extLst>
              <a:ext uri="{FF2B5EF4-FFF2-40B4-BE49-F238E27FC236}">
                <a16:creationId xmlns:a16="http://schemas.microsoft.com/office/drawing/2014/main" id="{6250B756-0C85-4CC4-B2E7-B8DBD0C5DC21}"/>
              </a:ext>
            </a:extLst>
          </p:cNvPr>
          <p:cNvSpPr/>
          <p:nvPr/>
        </p:nvSpPr>
        <p:spPr>
          <a:xfrm>
            <a:off x="858179" y="823159"/>
            <a:ext cx="5755629" cy="45719"/>
          </a:xfrm>
          <a:prstGeom prst="roundRect">
            <a:avLst>
              <a:gd name="adj" fmla="val 50000"/>
            </a:avLst>
          </a:prstGeom>
          <a:solidFill>
            <a:srgbClr val="256FDF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defTabSz="342875">
              <a:defRPr sz="1800" b="0">
                <a:solidFill>
                  <a:srgbClr val="FFFFFF"/>
                </a:solidFill>
                <a:latin typeface="Circular Std"/>
                <a:ea typeface="Circular Std"/>
                <a:cs typeface="Circular Std"/>
                <a:sym typeface="Circular Std"/>
              </a:defRPr>
            </a:pPr>
            <a:endParaRPr sz="675"/>
          </a:p>
        </p:txBody>
      </p:sp>
      <p:pic>
        <p:nvPicPr>
          <p:cNvPr id="8" name="Marcador de posición de imagen 18" descr="Imagen que contiene cielo, fábrica, exterior, valla&#10;&#10;Descripción generada con confianza muy alta">
            <a:extLst>
              <a:ext uri="{FF2B5EF4-FFF2-40B4-BE49-F238E27FC236}">
                <a16:creationId xmlns:a16="http://schemas.microsoft.com/office/drawing/2014/main" id="{F876B20F-1BBD-47DD-A7BA-853EFA52C4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0403" y="0"/>
            <a:ext cx="4761598" cy="685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76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1">
            <a:extLst>
              <a:ext uri="{FF2B5EF4-FFF2-40B4-BE49-F238E27FC236}">
                <a16:creationId xmlns:a16="http://schemas.microsoft.com/office/drawing/2014/main" id="{496CFA6A-BC2D-4174-A5BA-2C66B5E494B9}"/>
              </a:ext>
            </a:extLst>
          </p:cNvPr>
          <p:cNvSpPr txBox="1">
            <a:spLocks/>
          </p:cNvSpPr>
          <p:nvPr/>
        </p:nvSpPr>
        <p:spPr bwMode="auto">
          <a:xfrm>
            <a:off x="3523664" y="177922"/>
            <a:ext cx="5144664" cy="6136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4285" rIns="0" bIns="34285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22041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844083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266124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688165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-113" normalizeH="0" baseline="0" noProof="0" dirty="0">
                <a:ln>
                  <a:noFill/>
                </a:ln>
                <a:solidFill>
                  <a:srgbClr val="5E5E5E">
                    <a:lumMod val="50000"/>
                  </a:srgbClr>
                </a:solidFill>
                <a:effectLst/>
                <a:uLnTx/>
                <a:uFillTx/>
                <a:latin typeface="Circular Std"/>
              </a:rPr>
              <a:t>Anexo 1 :Derrotero legislativo </a:t>
            </a:r>
            <a:endParaRPr kumimoji="0" lang="es-CL" sz="2800" b="1" i="0" u="none" strike="noStrike" kern="1200" cap="none" spc="-113" normalizeH="0" baseline="0" noProof="0" dirty="0">
              <a:ln>
                <a:noFill/>
              </a:ln>
              <a:solidFill>
                <a:srgbClr val="5E5E5E">
                  <a:lumMod val="50000"/>
                </a:srgbClr>
              </a:solidFill>
              <a:effectLst/>
              <a:uLnTx/>
              <a:uFillTx/>
              <a:latin typeface="Circular Std"/>
            </a:endParaRPr>
          </a:p>
        </p:txBody>
      </p:sp>
      <p:sp>
        <p:nvSpPr>
          <p:cNvPr id="7" name="Rectangle: Rounded Corners 39">
            <a:extLst>
              <a:ext uri="{FF2B5EF4-FFF2-40B4-BE49-F238E27FC236}">
                <a16:creationId xmlns:a16="http://schemas.microsoft.com/office/drawing/2014/main" id="{09BD5066-310A-4420-9C82-5A25A88A4800}"/>
              </a:ext>
            </a:extLst>
          </p:cNvPr>
          <p:cNvSpPr/>
          <p:nvPr/>
        </p:nvSpPr>
        <p:spPr>
          <a:xfrm>
            <a:off x="918309" y="915747"/>
            <a:ext cx="10204567" cy="45719"/>
          </a:xfrm>
          <a:prstGeom prst="roundRect">
            <a:avLst>
              <a:gd name="adj" fmla="val 50000"/>
            </a:avLst>
          </a:prstGeom>
          <a:solidFill>
            <a:srgbClr val="256FDF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marL="0" marR="0" lvl="0" indent="0" algn="l" defTabSz="342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FFFFFF"/>
                </a:solidFill>
                <a:latin typeface="Circular Std"/>
                <a:ea typeface="Circular Std"/>
                <a:cs typeface="Circular Std"/>
                <a:sym typeface="Circular Std"/>
              </a:defRPr>
            </a:pPr>
            <a:endParaRPr kumimoji="0" sz="67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rcular Std"/>
              <a:sym typeface="Circular Std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78E1BC95-BFFC-4EBC-BF37-C70853F01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967431"/>
              </p:ext>
            </p:extLst>
          </p:nvPr>
        </p:nvGraphicFramePr>
        <p:xfrm>
          <a:off x="238535" y="1235243"/>
          <a:ext cx="11714923" cy="522972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875722">
                  <a:extLst>
                    <a:ext uri="{9D8B030D-6E8A-4147-A177-3AD203B41FA5}">
                      <a16:colId xmlns:a16="http://schemas.microsoft.com/office/drawing/2014/main" val="357882544"/>
                    </a:ext>
                  </a:extLst>
                </a:gridCol>
                <a:gridCol w="2981739">
                  <a:extLst>
                    <a:ext uri="{9D8B030D-6E8A-4147-A177-3AD203B41FA5}">
                      <a16:colId xmlns:a16="http://schemas.microsoft.com/office/drawing/2014/main" val="114562204"/>
                    </a:ext>
                  </a:extLst>
                </a:gridCol>
                <a:gridCol w="2928731">
                  <a:extLst>
                    <a:ext uri="{9D8B030D-6E8A-4147-A177-3AD203B41FA5}">
                      <a16:colId xmlns:a16="http://schemas.microsoft.com/office/drawing/2014/main" val="4009969020"/>
                    </a:ext>
                  </a:extLst>
                </a:gridCol>
                <a:gridCol w="2928731">
                  <a:extLst>
                    <a:ext uri="{9D8B030D-6E8A-4147-A177-3AD203B41FA5}">
                      <a16:colId xmlns:a16="http://schemas.microsoft.com/office/drawing/2014/main" val="710572073"/>
                    </a:ext>
                  </a:extLst>
                </a:gridCol>
              </a:tblGrid>
              <a:tr h="4033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Moción Parlamentaria</a:t>
                      </a:r>
                      <a:endParaRPr lang="es-CL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1° Trámite (Senado)</a:t>
                      </a:r>
                      <a:endParaRPr lang="es-CL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2° Trámite (Cámara de Diputados)</a:t>
                      </a:r>
                      <a:endParaRPr lang="es-CL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Comisión Mixta (Proyecto Publicado)</a:t>
                      </a:r>
                      <a:endParaRPr lang="es-CL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5592763"/>
                  </a:ext>
                </a:extLst>
              </a:tr>
              <a:tr h="40249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Micro y pequeñas empresas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Alcance general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Alcance general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Alcance general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608865"/>
                  </a:ext>
                </a:extLst>
              </a:tr>
              <a:tr h="47237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Sin distinción entre sector público y privado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Distingue entre sector público y privado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Distingue entre sector público y privado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Distingue entre sector público y privado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3586021"/>
                  </a:ext>
                </a:extLst>
              </a:tr>
              <a:tr h="17599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Plazo de pago a 30 días corridos con posibilidad de acordar un plazo superior con tope de 45 días.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410755" latinLnBrk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L" sz="1200" b="1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sym typeface="Helvetica Neue Light"/>
                        </a:rPr>
                        <a:t>Sector Privado</a:t>
                      </a:r>
                      <a:r>
                        <a:rPr lang="es-CL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sym typeface="Helvetica Neue Light"/>
                        </a:rPr>
                        <a:t>: Pago a 60 días corridos.</a:t>
                      </a:r>
                    </a:p>
                    <a:p>
                      <a:pPr marL="0" marR="0" indent="0" algn="just" defTabSz="410755" latinLnBrk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s-CL" sz="1200" u="none" strike="noStrike" cap="none" spc="0" baseline="0" dirty="0">
                        <a:ln>
                          <a:noFill/>
                        </a:ln>
                        <a:effectLst/>
                        <a:uFillTx/>
                        <a:sym typeface="Helvetica Neue Light"/>
                      </a:endParaRPr>
                    </a:p>
                    <a:p>
                      <a:pPr marL="0" marR="0" indent="0" algn="just" defTabSz="410755" latinLnBrk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L" sz="1200" b="1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sym typeface="Helvetica Neue Light"/>
                        </a:rPr>
                        <a:t>Sector Público: </a:t>
                      </a:r>
                      <a:r>
                        <a:rPr lang="es-CL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sym typeface="Helvetica Neue Light"/>
                        </a:rPr>
                        <a:t>Pago a 30 días corridos con posibilidad a 60 días por motivos fundados.</a:t>
                      </a:r>
                      <a:endParaRPr lang="es-CL" sz="1200" u="none" strike="noStrike" cap="none" spc="0" baseline="0" dirty="0">
                        <a:ln>
                          <a:noFill/>
                        </a:ln>
                        <a:effectLst/>
                        <a:uFillTx/>
                        <a:latin typeface="Calibri" panose="020F0502020204030204" pitchFamily="34" charset="0"/>
                        <a:sym typeface="Helvetica Neue Ligh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410755" latinLnBrk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L" sz="1200" b="1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sym typeface="Helvetica Neue Light"/>
                        </a:rPr>
                        <a:t>Sector Privado: </a:t>
                      </a:r>
                      <a:r>
                        <a:rPr lang="es-CL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sym typeface="Helvetica Neue Light"/>
                        </a:rPr>
                        <a:t> </a:t>
                      </a:r>
                      <a:r>
                        <a:rPr lang="es-ES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sym typeface="Helvetica Neue Light"/>
                        </a:rPr>
                        <a:t>Pago a 30 días corridos extensible a 60 días por los primeros 24 meses de aplicación de la ley. Sin posibilidad de acuerdo.</a:t>
                      </a:r>
                    </a:p>
                    <a:p>
                      <a:pPr marL="0" marR="0" indent="0" algn="just" defTabSz="410755" latinLnBrk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s-CL" sz="1200" u="none" strike="noStrike" cap="none" spc="0" baseline="0" dirty="0">
                        <a:ln>
                          <a:noFill/>
                        </a:ln>
                        <a:effectLst/>
                        <a:uFillTx/>
                        <a:sym typeface="Helvetica Neue Light"/>
                      </a:endParaRPr>
                    </a:p>
                    <a:p>
                      <a:pPr marL="0" marR="0" indent="0" algn="just" defTabSz="410755" latinLnBrk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L" sz="1200" b="1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sym typeface="Helvetica Neue Light"/>
                        </a:rPr>
                        <a:t>Sector Público: </a:t>
                      </a:r>
                      <a:r>
                        <a:rPr lang="es-CL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sym typeface="Helvetica Neue Light"/>
                        </a:rPr>
                        <a:t>Pago a 30 días corridos con posibilidad a 60 días por motivos fundados.</a:t>
                      </a:r>
                      <a:endParaRPr lang="es-CL" sz="1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Helvetica Neue Ligh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Sector Privado: </a:t>
                      </a:r>
                      <a:r>
                        <a:rPr lang="es-CL" sz="1200" dirty="0">
                          <a:effectLst/>
                        </a:rPr>
                        <a:t>Durante los primeros 24 meses, </a:t>
                      </a:r>
                      <a:r>
                        <a:rPr lang="es-CL" sz="1200" b="1" dirty="0">
                          <a:effectLst/>
                        </a:rPr>
                        <a:t>pago efectivo </a:t>
                      </a:r>
                      <a:r>
                        <a:rPr lang="es-CL" sz="1200" dirty="0">
                          <a:effectLst/>
                        </a:rPr>
                        <a:t>a 60 días corridos. A partir del mes 25: </a:t>
                      </a:r>
                      <a:r>
                        <a:rPr lang="es-CL" sz="1200" b="1" dirty="0">
                          <a:effectLst/>
                        </a:rPr>
                        <a:t>Pago efectivo </a:t>
                      </a:r>
                      <a:r>
                        <a:rPr lang="es-CL" sz="1200" dirty="0">
                          <a:effectLst/>
                        </a:rPr>
                        <a:t>a 30 días corridos.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Sector Público: </a:t>
                      </a:r>
                      <a:r>
                        <a:rPr lang="es-CL" sz="1200" dirty="0">
                          <a:effectLst/>
                        </a:rPr>
                        <a:t>Pago a 30 días corridos con posibilidad a 60 días por motivos fundados.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8324136"/>
                  </a:ext>
                </a:extLst>
              </a:tr>
              <a:tr h="653018">
                <a:tc>
                  <a:txBody>
                    <a:bodyPr/>
                    <a:lstStyle/>
                    <a:p>
                      <a:pPr marL="0" marR="0" indent="0" algn="just" defTabSz="410755" latinLnBrk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L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sym typeface="Helvetica Neue Light"/>
                        </a:rPr>
                        <a:t>Excepción para alimentos frescos y perecederos con plazo máximo de pago a 30 días.</a:t>
                      </a:r>
                      <a:endParaRPr lang="es-CL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Helvetica Neue Ligh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Excepción para alimentos frescos y perecederos con plazo máximo de pago a 30 días.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Sin </a:t>
                      </a:r>
                      <a:r>
                        <a:rPr lang="es-CL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sym typeface="Helvetica Neue Light"/>
                        </a:rPr>
                        <a:t>excepciones.</a:t>
                      </a:r>
                      <a:endParaRPr lang="es-CL" sz="1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Helvetica Neue Ligh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410755" latinLnBrk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L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sym typeface="Helvetica Neue Light"/>
                        </a:rPr>
                        <a:t>Posibilidad de establecer </a:t>
                      </a:r>
                      <a:r>
                        <a:rPr lang="es-CL" sz="1200" b="1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sym typeface="Helvetica Neue Light"/>
                        </a:rPr>
                        <a:t>un plazo excepcional mediante acuerdo</a:t>
                      </a:r>
                      <a:r>
                        <a:rPr lang="es-CL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sym typeface="Helvetica Neue Light"/>
                        </a:rPr>
                        <a:t> escrito registrado ante Ministerio de Economía. </a:t>
                      </a:r>
                      <a:endParaRPr lang="es-CL" sz="1200" b="0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Helvetica Neue Ligh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8143334"/>
                  </a:ext>
                </a:extLst>
              </a:tr>
              <a:tr h="153855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Interés máximo convencional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Interés corriente.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Comisión fija extra según monto moroso.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Adicionalmente, en el sector público se establecen responsabilidades administrativas.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410755" latinLnBrk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L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sym typeface="Helvetica Neue Light"/>
                        </a:rPr>
                        <a:t>Interés corriente.</a:t>
                      </a:r>
                    </a:p>
                    <a:p>
                      <a:pPr marL="0" marR="0" indent="0" algn="just" defTabSz="410755" latinLnBrk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L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sym typeface="Helvetica Neue Light"/>
                        </a:rPr>
                        <a:t> </a:t>
                      </a:r>
                    </a:p>
                    <a:p>
                      <a:pPr marL="0" marR="0" indent="0" algn="just" defTabSz="410755" latinLnBrk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L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sym typeface="Helvetica Neue Light"/>
                        </a:rPr>
                        <a:t>Comisión fija extra según monto moroso.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Adicionalmente, en el sector público se establecen responsabilidades administrativas con una multa adicional.</a:t>
                      </a:r>
                      <a:endParaRPr lang="es-C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410755" latinLnBrk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L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sym typeface="Helvetica Neue Light"/>
                        </a:rPr>
                        <a:t>Interés corriente</a:t>
                      </a:r>
                    </a:p>
                    <a:p>
                      <a:pPr marL="0" marR="0" indent="0" algn="just" defTabSz="410755" latinLnBrk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s-CL" sz="1200" u="none" strike="noStrike" cap="none" spc="0" baseline="0" dirty="0">
                        <a:ln>
                          <a:noFill/>
                        </a:ln>
                        <a:effectLst/>
                        <a:uFillTx/>
                        <a:sym typeface="Helvetica Neue Light"/>
                      </a:endParaRPr>
                    </a:p>
                    <a:p>
                      <a:pPr marL="0" marR="0" indent="0" algn="just" defTabSz="410755" latinLnBrk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L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sym typeface="Helvetica Neue Light"/>
                        </a:rPr>
                        <a:t> Comisión fija del 1% del saldo insoluto.</a:t>
                      </a:r>
                    </a:p>
                    <a:p>
                      <a:pPr marL="0" marR="0" indent="0" algn="just" defTabSz="410755" latinLnBrk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s-CL" sz="1200" u="none" strike="noStrike" cap="none" spc="0" baseline="0" dirty="0">
                        <a:ln>
                          <a:noFill/>
                        </a:ln>
                        <a:effectLst/>
                        <a:uFillTx/>
                        <a:sym typeface="Helvetica Neue Light"/>
                      </a:endParaRPr>
                    </a:p>
                    <a:p>
                      <a:pPr marL="0" marR="0" indent="0" algn="just" defTabSz="410755" latinLnBrk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CL" sz="1200" dirty="0">
                          <a:effectLst/>
                        </a:rPr>
                        <a:t>Adicionalmente, en el sector público se establecen </a:t>
                      </a:r>
                      <a:r>
                        <a:rPr lang="es-CL" sz="1200" b="1" dirty="0">
                          <a:effectLst/>
                        </a:rPr>
                        <a:t>responsabilidades administrativas.</a:t>
                      </a:r>
                      <a:endParaRPr lang="es-CL" sz="1200" b="1" u="none" strike="noStrike" cap="none" spc="0" baseline="0" dirty="0">
                        <a:ln>
                          <a:noFill/>
                        </a:ln>
                        <a:effectLst/>
                        <a:uFillTx/>
                        <a:latin typeface="Calibri" panose="020F0502020204030204" pitchFamily="34" charset="0"/>
                        <a:sym typeface="Helvetica Neue Ligh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9887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584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>
            <a:extLst>
              <a:ext uri="{FF2B5EF4-FFF2-40B4-BE49-F238E27FC236}">
                <a16:creationId xmlns:a16="http://schemas.microsoft.com/office/drawing/2014/main" id="{8E0CD41F-F738-421B-8785-A947C4D766DA}"/>
              </a:ext>
            </a:extLst>
          </p:cNvPr>
          <p:cNvSpPr/>
          <p:nvPr/>
        </p:nvSpPr>
        <p:spPr>
          <a:xfrm>
            <a:off x="1015592" y="1086092"/>
            <a:ext cx="5321888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16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267" b="0" i="0" u="none" strike="noStrike" kern="1200" cap="none" spc="0" normalizeH="0" baseline="0" noProof="0" dirty="0">
                <a:ln>
                  <a:noFill/>
                </a:ln>
                <a:solidFill>
                  <a:srgbClr val="5E5E5E">
                    <a:lumMod val="50000"/>
                  </a:srgbClr>
                </a:solidFill>
                <a:effectLst/>
                <a:uLnTx/>
                <a:uFillTx/>
                <a:latin typeface="Helvetica Neue Medium"/>
                <a:ea typeface="Helvetica Neue Medium"/>
                <a:cs typeface="Calibri" panose="020F0502020204030204" pitchFamily="34" charset="0"/>
                <a:sym typeface="Helvetica Neue Medium"/>
              </a:rPr>
              <a:t> </a:t>
            </a:r>
            <a:endParaRPr kumimoji="0" lang="es-ES" sz="2133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 Neue Medium"/>
              <a:ea typeface="Helvetica Neue Medium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496CFA6A-BC2D-4174-A5BA-2C66B5E494B9}"/>
              </a:ext>
            </a:extLst>
          </p:cNvPr>
          <p:cNvSpPr txBox="1">
            <a:spLocks/>
          </p:cNvSpPr>
          <p:nvPr/>
        </p:nvSpPr>
        <p:spPr bwMode="auto">
          <a:xfrm>
            <a:off x="2411913" y="273931"/>
            <a:ext cx="2529245" cy="4963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4285" rIns="0" bIns="34285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22041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844083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266124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688165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sz="3200" spc="-113" dirty="0">
                <a:solidFill>
                  <a:srgbClr val="5E5E5E">
                    <a:lumMod val="50000"/>
                  </a:srgbClr>
                </a:solidFill>
                <a:latin typeface="Circular Std"/>
              </a:rPr>
              <a:t>Antecedentes</a:t>
            </a:r>
            <a:endParaRPr kumimoji="0" lang="es-CL" sz="2800" b="1" i="0" u="none" strike="noStrike" kern="1200" cap="none" spc="-113" normalizeH="0" baseline="0" noProof="0" dirty="0">
              <a:ln>
                <a:noFill/>
              </a:ln>
              <a:solidFill>
                <a:srgbClr val="5E5E5E">
                  <a:lumMod val="50000"/>
                </a:srgbClr>
              </a:solidFill>
              <a:effectLst/>
              <a:uLnTx/>
              <a:uFillTx/>
              <a:latin typeface="Circular Std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FD31CC4-5A68-4F7D-A451-AF13B12B44F6}"/>
              </a:ext>
            </a:extLst>
          </p:cNvPr>
          <p:cNvSpPr/>
          <p:nvPr/>
        </p:nvSpPr>
        <p:spPr>
          <a:xfrm>
            <a:off x="588805" y="1349884"/>
            <a:ext cx="617545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En los últimos </a:t>
            </a:r>
            <a:r>
              <a:rPr kumimoji="0" lang="es-E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15 años 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fueron</a:t>
            </a:r>
            <a:r>
              <a:rPr kumimoji="0" lang="es-E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presentados diversos proyectos de ley para regular los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plazos de pago a proveedores</a:t>
            </a:r>
            <a:r>
              <a:rPr kumimoji="0" lang="es-E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No fue posible avanzar por la vía de las 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buenas prácticas 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y la 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autorregulación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Acuerdo político transversal 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respecto de las 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asimetrías en la posición negociadora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 entre clientes y proveedores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Principal problema a resolver: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superar la falta de certeza en el pago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(plazo y efectividad del mismo).</a:t>
            </a:r>
          </a:p>
        </p:txBody>
      </p:sp>
      <p:sp>
        <p:nvSpPr>
          <p:cNvPr id="7" name="Rectangle: Rounded Corners 39">
            <a:extLst>
              <a:ext uri="{FF2B5EF4-FFF2-40B4-BE49-F238E27FC236}">
                <a16:creationId xmlns:a16="http://schemas.microsoft.com/office/drawing/2014/main" id="{09BD5066-310A-4420-9C82-5A25A88A4800}"/>
              </a:ext>
            </a:extLst>
          </p:cNvPr>
          <p:cNvSpPr/>
          <p:nvPr/>
        </p:nvSpPr>
        <p:spPr>
          <a:xfrm>
            <a:off x="871058" y="874675"/>
            <a:ext cx="5755629" cy="45719"/>
          </a:xfrm>
          <a:prstGeom prst="roundRect">
            <a:avLst>
              <a:gd name="adj" fmla="val 50000"/>
            </a:avLst>
          </a:prstGeom>
          <a:solidFill>
            <a:srgbClr val="256FDF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defTabSz="342875">
              <a:defRPr sz="1800" b="0">
                <a:solidFill>
                  <a:srgbClr val="FFFFFF"/>
                </a:solidFill>
                <a:latin typeface="Circular Std"/>
                <a:ea typeface="Circular Std"/>
                <a:cs typeface="Circular Std"/>
                <a:sym typeface="Circular Std"/>
              </a:defRPr>
            </a:pPr>
            <a:endParaRPr sz="675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EE39006-BD7D-4975-9C7F-D556EEAA42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402" y="0"/>
            <a:ext cx="4761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50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1">
            <a:extLst>
              <a:ext uri="{FF2B5EF4-FFF2-40B4-BE49-F238E27FC236}">
                <a16:creationId xmlns:a16="http://schemas.microsoft.com/office/drawing/2014/main" id="{496CFA6A-BC2D-4174-A5BA-2C66B5E494B9}"/>
              </a:ext>
            </a:extLst>
          </p:cNvPr>
          <p:cNvSpPr txBox="1">
            <a:spLocks/>
          </p:cNvSpPr>
          <p:nvPr/>
        </p:nvSpPr>
        <p:spPr bwMode="auto">
          <a:xfrm>
            <a:off x="4831374" y="261052"/>
            <a:ext cx="2529245" cy="4963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4285" rIns="0" bIns="34285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22041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844083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266124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688165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sz="3200" spc="-113" dirty="0">
                <a:solidFill>
                  <a:srgbClr val="5E5E5E">
                    <a:lumMod val="50000"/>
                  </a:srgbClr>
                </a:solidFill>
                <a:latin typeface="Circular Std"/>
              </a:rPr>
              <a:t>Antecedentes</a:t>
            </a:r>
            <a:endParaRPr kumimoji="0" lang="es-CL" sz="2800" b="1" i="0" u="none" strike="noStrike" kern="1200" cap="none" spc="-113" normalizeH="0" baseline="0" noProof="0" dirty="0">
              <a:ln>
                <a:noFill/>
              </a:ln>
              <a:solidFill>
                <a:srgbClr val="5E5E5E">
                  <a:lumMod val="50000"/>
                </a:srgbClr>
              </a:solidFill>
              <a:effectLst/>
              <a:uLnTx/>
              <a:uFillTx/>
              <a:latin typeface="Circular Std"/>
            </a:endParaRPr>
          </a:p>
        </p:txBody>
      </p:sp>
      <p:sp>
        <p:nvSpPr>
          <p:cNvPr id="7" name="Rectangle: Rounded Corners 39">
            <a:extLst>
              <a:ext uri="{FF2B5EF4-FFF2-40B4-BE49-F238E27FC236}">
                <a16:creationId xmlns:a16="http://schemas.microsoft.com/office/drawing/2014/main" id="{09BD5066-310A-4420-9C82-5A25A88A4800}"/>
              </a:ext>
            </a:extLst>
          </p:cNvPr>
          <p:cNvSpPr/>
          <p:nvPr/>
        </p:nvSpPr>
        <p:spPr>
          <a:xfrm>
            <a:off x="993714" y="874674"/>
            <a:ext cx="10204567" cy="45719"/>
          </a:xfrm>
          <a:prstGeom prst="roundRect">
            <a:avLst>
              <a:gd name="adj" fmla="val 50000"/>
            </a:avLst>
          </a:prstGeom>
          <a:solidFill>
            <a:srgbClr val="256FDF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marL="0" marR="0" lvl="0" indent="0" algn="l" defTabSz="342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FFFFFF"/>
                </a:solidFill>
                <a:latin typeface="Circular Std"/>
                <a:ea typeface="Circular Std"/>
                <a:cs typeface="Circular Std"/>
                <a:sym typeface="Circular Std"/>
              </a:defRPr>
            </a:pPr>
            <a:endParaRPr kumimoji="0" sz="67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rcular Std"/>
              <a:sym typeface="Circular Std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86A3BE-A45E-4C67-8F5E-7E63CF3CEB96}"/>
              </a:ext>
            </a:extLst>
          </p:cNvPr>
          <p:cNvSpPr/>
          <p:nvPr/>
        </p:nvSpPr>
        <p:spPr>
          <a:xfrm>
            <a:off x="654105" y="1294693"/>
            <a:ext cx="108837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Entre las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malas prácticas 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observadas en la relación empresa-proveedor destacan: (i) 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acuerdos comerciales verbales 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(23,9%) y (</a:t>
            </a:r>
            <a:r>
              <a:rPr lang="es-E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ii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mora en el pago 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(21,3%).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En las 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microempresas el 58,1% 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indica que 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sufre alguna mala prácticas, 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mientras que en las PYMES este porcentaje asciende a 49,1% y en las grandes empresas a un 35,8%.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BEF7254-A75F-41CA-991E-4F0C8537FC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9588" y="4112488"/>
            <a:ext cx="7552812" cy="185795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B0FA60AA-6296-438E-A278-43F204C876CD}"/>
              </a:ext>
            </a:extLst>
          </p:cNvPr>
          <p:cNvSpPr/>
          <p:nvPr/>
        </p:nvSpPr>
        <p:spPr>
          <a:xfrm>
            <a:off x="8485588" y="6404618"/>
            <a:ext cx="34241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Fuente: </a:t>
            </a:r>
            <a:r>
              <a:rPr lang="es-ES" sz="1400" dirty="0">
                <a:solidFill>
                  <a:srgbClr val="000000"/>
                </a:solidFill>
                <a:latin typeface="Calibri" panose="020F0502020204030204" pitchFamily="34" charset="0"/>
              </a:rPr>
              <a:t>Boletín de Empresas en Chile 2017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90DA56-0415-46E3-9B27-A28A44A47AFB}"/>
              </a:ext>
            </a:extLst>
          </p:cNvPr>
          <p:cNvSpPr/>
          <p:nvPr/>
        </p:nvSpPr>
        <p:spPr>
          <a:xfrm>
            <a:off x="2893203" y="3300210"/>
            <a:ext cx="6405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Malas prácticas que realiza 1 de los 3 clientes comerciales de empresas con ventas altamente concentradas </a:t>
            </a:r>
            <a:endParaRPr lang="es-E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045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1">
            <a:extLst>
              <a:ext uri="{FF2B5EF4-FFF2-40B4-BE49-F238E27FC236}">
                <a16:creationId xmlns:a16="http://schemas.microsoft.com/office/drawing/2014/main" id="{496CFA6A-BC2D-4174-A5BA-2C66B5E494B9}"/>
              </a:ext>
            </a:extLst>
          </p:cNvPr>
          <p:cNvSpPr txBox="1">
            <a:spLocks/>
          </p:cNvSpPr>
          <p:nvPr/>
        </p:nvSpPr>
        <p:spPr bwMode="auto">
          <a:xfrm>
            <a:off x="4831372" y="176296"/>
            <a:ext cx="2529245" cy="4963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4285" rIns="0" bIns="34285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22041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844083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266124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688165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sz="3200" spc="-113" dirty="0">
                <a:solidFill>
                  <a:srgbClr val="5E5E5E">
                    <a:lumMod val="50000"/>
                  </a:srgbClr>
                </a:solidFill>
                <a:latin typeface="Circular Std"/>
              </a:rPr>
              <a:t>Antecedentes</a:t>
            </a:r>
            <a:endParaRPr kumimoji="0" lang="es-CL" sz="2800" b="1" i="0" u="none" strike="noStrike" kern="1200" cap="none" spc="-113" normalizeH="0" baseline="0" noProof="0" dirty="0">
              <a:ln>
                <a:noFill/>
              </a:ln>
              <a:solidFill>
                <a:srgbClr val="5E5E5E">
                  <a:lumMod val="50000"/>
                </a:srgbClr>
              </a:solidFill>
              <a:effectLst/>
              <a:uLnTx/>
              <a:uFillTx/>
              <a:latin typeface="Circular Std"/>
            </a:endParaRPr>
          </a:p>
        </p:txBody>
      </p:sp>
      <p:sp>
        <p:nvSpPr>
          <p:cNvPr id="7" name="Rectangle: Rounded Corners 39">
            <a:extLst>
              <a:ext uri="{FF2B5EF4-FFF2-40B4-BE49-F238E27FC236}">
                <a16:creationId xmlns:a16="http://schemas.microsoft.com/office/drawing/2014/main" id="{09BD5066-310A-4420-9C82-5A25A88A4800}"/>
              </a:ext>
            </a:extLst>
          </p:cNvPr>
          <p:cNvSpPr/>
          <p:nvPr/>
        </p:nvSpPr>
        <p:spPr>
          <a:xfrm>
            <a:off x="993714" y="776831"/>
            <a:ext cx="10204567" cy="45719"/>
          </a:xfrm>
          <a:prstGeom prst="roundRect">
            <a:avLst>
              <a:gd name="adj" fmla="val 50000"/>
            </a:avLst>
          </a:prstGeom>
          <a:solidFill>
            <a:srgbClr val="256FDF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marL="0" marR="0" lvl="0" indent="0" algn="l" defTabSz="342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FFFFFF"/>
                </a:solidFill>
                <a:latin typeface="Circular Std"/>
                <a:ea typeface="Circular Std"/>
                <a:cs typeface="Circular Std"/>
                <a:sym typeface="Circular Std"/>
              </a:defRPr>
            </a:pPr>
            <a:endParaRPr kumimoji="0" sz="67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rcular Std"/>
              <a:sym typeface="Circular Std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9E5E2BE-1A01-481E-B142-8ABCEFF631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5493" y="3117875"/>
            <a:ext cx="5478070" cy="324419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37F48EF-BF86-40D6-97F8-3AECA9CC13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010" y="3062944"/>
            <a:ext cx="4561434" cy="3477141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DECC187-20E7-4923-BB4F-913257FBA5FA}"/>
              </a:ext>
            </a:extLst>
          </p:cNvPr>
          <p:cNvSpPr/>
          <p:nvPr/>
        </p:nvSpPr>
        <p:spPr>
          <a:xfrm>
            <a:off x="6935858" y="2373652"/>
            <a:ext cx="340855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Plazos de pago 2014-2018</a:t>
            </a:r>
          </a:p>
          <a:p>
            <a:pPr algn="ctr"/>
            <a:r>
              <a:rPr lang="es-E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(Número de días)</a:t>
            </a:r>
            <a:endParaRPr lang="es-ES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5D24CE8-E2AF-42B8-95DC-51A2E5EBB0C8}"/>
              </a:ext>
            </a:extLst>
          </p:cNvPr>
          <p:cNvSpPr/>
          <p:nvPr/>
        </p:nvSpPr>
        <p:spPr>
          <a:xfrm>
            <a:off x="1422815" y="2373357"/>
            <a:ext cx="340855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Plazos de pago 2015-2018</a:t>
            </a:r>
          </a:p>
          <a:p>
            <a:pPr algn="ctr"/>
            <a:r>
              <a:rPr lang="es-E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(Número de días)</a:t>
            </a:r>
            <a:endParaRPr lang="es-ES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C493017-901D-49A7-BC49-D096272B843F}"/>
              </a:ext>
            </a:extLst>
          </p:cNvPr>
          <p:cNvSpPr/>
          <p:nvPr/>
        </p:nvSpPr>
        <p:spPr>
          <a:xfrm>
            <a:off x="9464382" y="6452317"/>
            <a:ext cx="25644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Fuente: </a:t>
            </a:r>
            <a:r>
              <a:rPr lang="es-ES" sz="1400" dirty="0">
                <a:solidFill>
                  <a:srgbClr val="000000"/>
                </a:solidFill>
                <a:latin typeface="Calibri" panose="020F0502020204030204" pitchFamily="34" charset="0"/>
              </a:rPr>
              <a:t>Bolsa de Productos 2018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E28C4EB-72A9-4315-8DD2-36A425A7C8FC}"/>
              </a:ext>
            </a:extLst>
          </p:cNvPr>
          <p:cNvSpPr/>
          <p:nvPr/>
        </p:nvSpPr>
        <p:spPr>
          <a:xfrm>
            <a:off x="1021010" y="949351"/>
            <a:ext cx="100774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El 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promedio de pago 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en el periodo 2015 – 2018 es de 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55,8 días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En el caso de las 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PYMES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 se observa una 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tendencia al alza en el plazo de pago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, alcanzando un mínimo de 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43 días 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el tercer trimestre de 2016 y un máximo de 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56 días 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el primer trimestre de 2017. 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4FEFEDFA-B6A0-484C-AA85-61AECF7DA003}"/>
              </a:ext>
            </a:extLst>
          </p:cNvPr>
          <p:cNvSpPr/>
          <p:nvPr/>
        </p:nvSpPr>
        <p:spPr>
          <a:xfrm>
            <a:off x="3821373" y="4412423"/>
            <a:ext cx="327546" cy="3275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9F0120F-99C7-45EF-AE70-41D6ABBAB515}"/>
              </a:ext>
            </a:extLst>
          </p:cNvPr>
          <p:cNvSpPr/>
          <p:nvPr/>
        </p:nvSpPr>
        <p:spPr>
          <a:xfrm>
            <a:off x="3821373" y="4872208"/>
            <a:ext cx="327546" cy="3275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93234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1E4286F-37AA-4976-81A5-30746F57B501}"/>
              </a:ext>
            </a:extLst>
          </p:cNvPr>
          <p:cNvSpPr/>
          <p:nvPr/>
        </p:nvSpPr>
        <p:spPr>
          <a:xfrm>
            <a:off x="1138237" y="2610593"/>
            <a:ext cx="6760060" cy="741196"/>
          </a:xfrm>
          <a:prstGeom prst="roundRect">
            <a:avLst/>
          </a:prstGeom>
          <a:solidFill>
            <a:srgbClr val="444C5B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26789" tIns="26789" rIns="26789" bIns="26789" numCol="1" spcCol="38100" rtlCol="0" anchor="ctr">
            <a:noAutofit/>
          </a:bodyPr>
          <a:lstStyle/>
          <a:p>
            <a:pPr marL="0" marR="0" lvl="0" indent="0" algn="ctr" defTabSz="308074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2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sym typeface="Helvetica Neue Medium"/>
            </a:endParaRPr>
          </a:p>
        </p:txBody>
      </p:sp>
      <p:sp>
        <p:nvSpPr>
          <p:cNvPr id="150" name="Title 3"/>
          <p:cNvSpPr txBox="1"/>
          <p:nvPr/>
        </p:nvSpPr>
        <p:spPr>
          <a:xfrm>
            <a:off x="3381493" y="540718"/>
            <a:ext cx="2273547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b="1" spc="-113" dirty="0">
                <a:solidFill>
                  <a:srgbClr val="5E5E5E">
                    <a:lumMod val="50000"/>
                  </a:srgbClr>
                </a:solidFill>
                <a:latin typeface="Circular Std"/>
                <a:ea typeface="+mj-ea"/>
                <a:cs typeface="+mj-cs"/>
                <a:sym typeface="Helvetica Neue"/>
              </a:rPr>
              <a:t>Agenda</a:t>
            </a:r>
            <a:endParaRPr sz="3600" b="1" spc="-113" dirty="0">
              <a:solidFill>
                <a:srgbClr val="5E5E5E">
                  <a:lumMod val="50000"/>
                </a:srgbClr>
              </a:solidFill>
              <a:latin typeface="Circular Std"/>
              <a:ea typeface="+mj-ea"/>
              <a:cs typeface="+mj-cs"/>
              <a:sym typeface="Helvetica Neue"/>
            </a:endParaRPr>
          </a:p>
        </p:txBody>
      </p:sp>
      <p:sp>
        <p:nvSpPr>
          <p:cNvPr id="151" name="Rectangle: Rounded Corners 39"/>
          <p:cNvSpPr/>
          <p:nvPr/>
        </p:nvSpPr>
        <p:spPr>
          <a:xfrm flipV="1">
            <a:off x="1138237" y="1264613"/>
            <a:ext cx="6760060" cy="60959"/>
          </a:xfrm>
          <a:prstGeom prst="roundRect">
            <a:avLst>
              <a:gd name="adj" fmla="val 50000"/>
            </a:avLst>
          </a:prstGeom>
          <a:solidFill>
            <a:srgbClr val="256FDF"/>
          </a:solidFill>
          <a:ln w="19050">
            <a:solidFill>
              <a:schemeClr val="accent1"/>
            </a:solidFill>
            <a:miter lim="400000"/>
          </a:ln>
        </p:spPr>
        <p:txBody>
          <a:bodyPr lIns="30479" tIns="30479" rIns="30479" bIns="30479" anchor="ctr"/>
          <a:lstStyle/>
          <a:p>
            <a:pPr marL="0" marR="0" lvl="0" indent="0" algn="l" defTabSz="457189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FFFFFF"/>
                </a:solidFill>
                <a:latin typeface="Circular Std"/>
                <a:ea typeface="Circular Std"/>
                <a:cs typeface="Circular Std"/>
                <a:sym typeface="Circular Std"/>
              </a:defRPr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rcular Std"/>
              <a:sym typeface="Circular Std"/>
            </a:endParaRPr>
          </a:p>
        </p:txBody>
      </p:sp>
      <p:pic>
        <p:nvPicPr>
          <p:cNvPr id="152" name="Imagen" descr="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10" y="6349171"/>
            <a:ext cx="898012" cy="13318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4F261CC9-C9C1-436F-939A-DBF825B74E37}"/>
              </a:ext>
            </a:extLst>
          </p:cNvPr>
          <p:cNvSpPr/>
          <p:nvPr/>
        </p:nvSpPr>
        <p:spPr>
          <a:xfrm>
            <a:off x="1360453" y="1850896"/>
            <a:ext cx="6537844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457189">
              <a:buFont typeface="+mj-lt"/>
              <a:buAutoNum type="arabicPeriod"/>
              <a:defRPr/>
            </a:pPr>
            <a:r>
              <a:rPr lang="es-CL" sz="2800" b="1" dirty="0">
                <a:solidFill>
                  <a:srgbClr val="5E5E5E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Circular Std"/>
              </a:rPr>
              <a:t>Antecedentes</a:t>
            </a:r>
          </a:p>
          <a:p>
            <a:pPr marL="457200" marR="0" lvl="0" indent="-457200" algn="just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CL" sz="2500" b="1" i="0" u="none" strike="noStrike" kern="1200" cap="none" spc="0" normalizeH="0" baseline="0" noProof="0" dirty="0">
              <a:ln>
                <a:noFill/>
              </a:ln>
              <a:solidFill>
                <a:srgbClr val="444C5B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  <a:sym typeface="Circular Std"/>
            </a:endParaRPr>
          </a:p>
          <a:p>
            <a:pPr marL="457200" lvl="0" indent="-457200" algn="just" defTabSz="457189">
              <a:buFont typeface="+mj-lt"/>
              <a:buAutoNum type="arabicPeriod"/>
              <a:defRPr/>
            </a:pPr>
            <a:r>
              <a:rPr lang="es-ES" sz="28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  <a:sym typeface="Circular Std"/>
              </a:rPr>
              <a:t>Nueva Ley de Pago a 30 días</a:t>
            </a:r>
          </a:p>
          <a:p>
            <a:pPr marL="457200" indent="-457200" algn="just" defTabSz="457189">
              <a:buFont typeface="+mj-lt"/>
              <a:buAutoNum type="arabicPeriod"/>
              <a:defRPr/>
            </a:pPr>
            <a:endParaRPr lang="es-ES" sz="2800" b="1" dirty="0">
              <a:solidFill>
                <a:srgbClr val="5E5E5E">
                  <a:lumMod val="25000"/>
                </a:srgbClr>
              </a:solidFill>
              <a:latin typeface="Calibri" panose="020F0502020204030204" pitchFamily="34" charset="0"/>
              <a:cs typeface="Arial" panose="020B0604020202020204" pitchFamily="34" charset="0"/>
              <a:sym typeface="Circular Std"/>
            </a:endParaRPr>
          </a:p>
          <a:p>
            <a:pPr marL="457200" indent="-457200" algn="just" defTabSz="457189">
              <a:buFont typeface="+mj-lt"/>
              <a:buAutoNum type="arabicPeriod"/>
              <a:defRPr/>
            </a:pPr>
            <a:r>
              <a:rPr lang="es-ES" sz="2800" b="1" dirty="0">
                <a:solidFill>
                  <a:srgbClr val="5E5E5E">
                    <a:lumMod val="2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Circular Std"/>
              </a:rPr>
              <a:t>Preguntas y respuestas</a:t>
            </a:r>
          </a:p>
          <a:p>
            <a:pPr marL="457200" lvl="0" indent="-457200" algn="just" defTabSz="457189">
              <a:buFont typeface="+mj-lt"/>
              <a:buAutoNum type="arabicPeriod"/>
              <a:defRPr/>
            </a:pPr>
            <a:endParaRPr lang="es-ES" sz="28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  <a:sym typeface="Circular Std"/>
            </a:endParaRPr>
          </a:p>
          <a:p>
            <a:pPr marR="0" lvl="0" algn="just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CL" sz="2800" b="1" i="0" u="none" strike="noStrike" kern="1200" cap="none" spc="0" normalizeH="0" baseline="0" noProof="0" dirty="0">
              <a:ln>
                <a:noFill/>
              </a:ln>
              <a:solidFill>
                <a:srgbClr val="5E5E5E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  <a:sym typeface="Circular Std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C30ED7C-20C2-4E66-9895-88A0776814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856" y="208720"/>
            <a:ext cx="3609145" cy="66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0042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persona, interior, sentado, mesa&#10;&#10;Descripción generada con confianza muy alta">
            <a:extLst>
              <a:ext uri="{FF2B5EF4-FFF2-40B4-BE49-F238E27FC236}">
                <a16:creationId xmlns:a16="http://schemas.microsoft.com/office/drawing/2014/main" id="{52F54CF2-4BAB-4B10-908E-D005C0DE3D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2359" y="0"/>
            <a:ext cx="4739641" cy="6858000"/>
          </a:xfrm>
          <a:prstGeom prst="rect">
            <a:avLst/>
          </a:prstGeom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8E0CD41F-F738-421B-8785-A947C4D766DA}"/>
              </a:ext>
            </a:extLst>
          </p:cNvPr>
          <p:cNvSpPr/>
          <p:nvPr/>
        </p:nvSpPr>
        <p:spPr>
          <a:xfrm>
            <a:off x="561154" y="1543484"/>
            <a:ext cx="62260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El 16 de enero de 2019 se publicó en el 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Diario Oficial 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la Ley 21.131 que Establece Pago a 30 días.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Entrará en vigencia el día 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16 de mayo de 2019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, salvo ciertas excepciones.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Esta nueva regulación 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modifica las siguientes leyes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41338" indent="-285750" algn="just">
              <a:buFont typeface="Wingdings" panose="05000000000000000000" pitchFamily="2" charset="2"/>
              <a:buChar char="ü"/>
            </a:pPr>
            <a:r>
              <a:rPr lang="es-ES" sz="2000" b="1" dirty="0">
                <a:latin typeface="Calibri" panose="020F0502020204030204" pitchFamily="34" charset="0"/>
              </a:rPr>
              <a:t>Ley 19.983 </a:t>
            </a:r>
            <a:r>
              <a:rPr lang="es-ES" sz="2000" dirty="0">
                <a:latin typeface="Calibri" panose="020F0502020204030204" pitchFamily="34" charset="0"/>
              </a:rPr>
              <a:t>sobre transferencia y mérito ejecutivo a copia de la factura.</a:t>
            </a:r>
          </a:p>
          <a:p>
            <a:pPr marL="541338" indent="-285750" algn="just">
              <a:buFont typeface="Wingdings" panose="05000000000000000000" pitchFamily="2" charset="2"/>
              <a:buChar char="ü"/>
            </a:pPr>
            <a:endParaRPr lang="es-ES" sz="1200" dirty="0">
              <a:latin typeface="Calibri" panose="020F0502020204030204" pitchFamily="34" charset="0"/>
            </a:endParaRPr>
          </a:p>
          <a:p>
            <a:pPr marL="541338" indent="-285750" algn="just">
              <a:buFont typeface="Wingdings" panose="05000000000000000000" pitchFamily="2" charset="2"/>
              <a:buChar char="ü"/>
            </a:pPr>
            <a:r>
              <a:rPr lang="es-ES" sz="2000" b="1" dirty="0">
                <a:latin typeface="Calibri" panose="020F0502020204030204" pitchFamily="34" charset="0"/>
              </a:rPr>
              <a:t>Decreto Ley 825 </a:t>
            </a:r>
            <a:r>
              <a:rPr lang="es-ES" sz="2000" dirty="0">
                <a:latin typeface="Calibri" panose="020F0502020204030204" pitchFamily="34" charset="0"/>
              </a:rPr>
              <a:t>sobre impuesto a las ventas y servicios.</a:t>
            </a:r>
          </a:p>
          <a:p>
            <a:pPr marL="541338" indent="-285750" algn="just">
              <a:buFont typeface="Wingdings" panose="05000000000000000000" pitchFamily="2" charset="2"/>
              <a:buChar char="ü"/>
            </a:pPr>
            <a:endParaRPr lang="es-ES" sz="1200" dirty="0">
              <a:latin typeface="Calibri" panose="020F0502020204030204" pitchFamily="34" charset="0"/>
            </a:endParaRPr>
          </a:p>
          <a:p>
            <a:pPr marL="541338" indent="-285750" algn="just">
              <a:buFont typeface="Wingdings" panose="05000000000000000000" pitchFamily="2" charset="2"/>
              <a:buChar char="ü"/>
            </a:pPr>
            <a:r>
              <a:rPr lang="es-ES" sz="2000" b="1" dirty="0">
                <a:latin typeface="Calibri" panose="020F0502020204030204" pitchFamily="34" charset="0"/>
              </a:rPr>
              <a:t>Ley 20.169 </a:t>
            </a:r>
            <a:r>
              <a:rPr lang="es-ES" sz="2000" dirty="0">
                <a:latin typeface="Calibri" panose="020F0502020204030204" pitchFamily="34" charset="0"/>
              </a:rPr>
              <a:t>sobre competencia desleal.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DB2AE60-3D3E-4ECE-98EB-2721D41E8357}"/>
              </a:ext>
            </a:extLst>
          </p:cNvPr>
          <p:cNvSpPr txBox="1">
            <a:spLocks/>
          </p:cNvSpPr>
          <p:nvPr/>
        </p:nvSpPr>
        <p:spPr bwMode="auto">
          <a:xfrm>
            <a:off x="1062721" y="335487"/>
            <a:ext cx="5222876" cy="4963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4285" rIns="0" bIns="34285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22041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844083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266124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688165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s-ES" sz="3200" spc="-113" dirty="0">
                <a:solidFill>
                  <a:schemeClr val="tx2">
                    <a:lumMod val="50000"/>
                  </a:schemeClr>
                </a:solidFill>
                <a:latin typeface="Circular Std"/>
              </a:rPr>
              <a:t>Nueva Ley de Pago a 30 Días</a:t>
            </a:r>
          </a:p>
        </p:txBody>
      </p:sp>
      <p:sp>
        <p:nvSpPr>
          <p:cNvPr id="7" name="Rectangle: Rounded Corners 39">
            <a:extLst>
              <a:ext uri="{FF2B5EF4-FFF2-40B4-BE49-F238E27FC236}">
                <a16:creationId xmlns:a16="http://schemas.microsoft.com/office/drawing/2014/main" id="{6250B756-0C85-4CC4-B2E7-B8DBD0C5DC21}"/>
              </a:ext>
            </a:extLst>
          </p:cNvPr>
          <p:cNvSpPr/>
          <p:nvPr/>
        </p:nvSpPr>
        <p:spPr>
          <a:xfrm>
            <a:off x="858178" y="992596"/>
            <a:ext cx="5755629" cy="45719"/>
          </a:xfrm>
          <a:prstGeom prst="roundRect">
            <a:avLst>
              <a:gd name="adj" fmla="val 50000"/>
            </a:avLst>
          </a:prstGeom>
          <a:solidFill>
            <a:srgbClr val="256FDF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defTabSz="342875">
              <a:defRPr sz="1800" b="0">
                <a:solidFill>
                  <a:srgbClr val="FFFFFF"/>
                </a:solidFill>
                <a:latin typeface="Circular Std"/>
                <a:ea typeface="Circular Std"/>
                <a:cs typeface="Circular Std"/>
                <a:sym typeface="Circular Std"/>
              </a:defRPr>
            </a:pPr>
            <a:endParaRPr sz="675"/>
          </a:p>
        </p:txBody>
      </p:sp>
    </p:spTree>
    <p:extLst>
      <p:ext uri="{BB962C8B-B14F-4D97-AF65-F5344CB8AC3E}">
        <p14:creationId xmlns:p14="http://schemas.microsoft.com/office/powerpoint/2010/main" val="3911934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>
            <a:extLst>
              <a:ext uri="{FF2B5EF4-FFF2-40B4-BE49-F238E27FC236}">
                <a16:creationId xmlns:a16="http://schemas.microsoft.com/office/drawing/2014/main" id="{8E0CD41F-F738-421B-8785-A947C4D766DA}"/>
              </a:ext>
            </a:extLst>
          </p:cNvPr>
          <p:cNvSpPr/>
          <p:nvPr/>
        </p:nvSpPr>
        <p:spPr>
          <a:xfrm>
            <a:off x="622987" y="1260149"/>
            <a:ext cx="622601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Obligación de pagar las facturas 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dentro del plazo máximo de 30 corridos, contados desde su recepción.</a:t>
            </a:r>
          </a:p>
          <a:p>
            <a:pPr marL="457200" indent="-457200" algn="just">
              <a:buFont typeface="+mj-lt"/>
              <a:buAutoNum type="arabicPeriod"/>
            </a:pPr>
            <a:endParaRPr lang="es-E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Devengo de intereses corrientes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, en caso que el deudor no pague en el plazo señalado.</a:t>
            </a:r>
          </a:p>
          <a:p>
            <a:pPr marL="457200" indent="-457200" algn="just">
              <a:buFont typeface="+mj-lt"/>
              <a:buAutoNum type="arabicPeriod"/>
            </a:pPr>
            <a:endParaRPr lang="es-E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Pago de una comisión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, adicional a los intereses, para el deudor en mora.</a:t>
            </a:r>
          </a:p>
          <a:p>
            <a:pPr marL="457200" indent="-457200" algn="just">
              <a:buFont typeface="+mj-lt"/>
              <a:buAutoNum type="arabicPeriod"/>
            </a:pPr>
            <a:endParaRPr lang="es-E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Invariabilidad de monto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 de las facturas aceptadas y cedidas.</a:t>
            </a:r>
          </a:p>
          <a:p>
            <a:pPr marL="457200" indent="-457200" algn="just">
              <a:buFont typeface="+mj-lt"/>
              <a:buAutoNum type="arabicPeriod"/>
            </a:pPr>
            <a:endParaRPr lang="es-E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Obligación de emitir guías de despacho electrónicas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es-E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Regula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 una nueva conducta como acto de 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competencia desleal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DB2AE60-3D3E-4ECE-98EB-2721D41E8357}"/>
              </a:ext>
            </a:extLst>
          </p:cNvPr>
          <p:cNvSpPr txBox="1">
            <a:spLocks/>
          </p:cNvSpPr>
          <p:nvPr/>
        </p:nvSpPr>
        <p:spPr bwMode="auto">
          <a:xfrm>
            <a:off x="1124555" y="210817"/>
            <a:ext cx="5222876" cy="4963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34285" rIns="0" bIns="34285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22041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844083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266124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688165" algn="l" rtl="0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-113" normalizeH="0" baseline="0" noProof="0" dirty="0">
                <a:ln>
                  <a:noFill/>
                </a:ln>
                <a:solidFill>
                  <a:srgbClr val="5E5E5E">
                    <a:lumMod val="50000"/>
                  </a:srgbClr>
                </a:solidFill>
                <a:effectLst/>
                <a:uLnTx/>
                <a:uFillTx/>
                <a:latin typeface="Circular Std"/>
              </a:rPr>
              <a:t>Principales cambios</a:t>
            </a:r>
            <a:endParaRPr kumimoji="0" lang="es-CL" sz="3200" b="1" i="0" u="none" strike="noStrike" kern="1200" cap="none" spc="-113" normalizeH="0" baseline="0" noProof="0" dirty="0">
              <a:ln>
                <a:noFill/>
              </a:ln>
              <a:solidFill>
                <a:srgbClr val="5E5E5E">
                  <a:lumMod val="50000"/>
                </a:srgbClr>
              </a:solidFill>
              <a:effectLst/>
              <a:uLnTx/>
              <a:uFillTx/>
              <a:latin typeface="Circular Std"/>
            </a:endParaRPr>
          </a:p>
        </p:txBody>
      </p:sp>
      <p:sp>
        <p:nvSpPr>
          <p:cNvPr id="7" name="Rectangle: Rounded Corners 39">
            <a:extLst>
              <a:ext uri="{FF2B5EF4-FFF2-40B4-BE49-F238E27FC236}">
                <a16:creationId xmlns:a16="http://schemas.microsoft.com/office/drawing/2014/main" id="{6250B756-0C85-4CC4-B2E7-B8DBD0C5DC21}"/>
              </a:ext>
            </a:extLst>
          </p:cNvPr>
          <p:cNvSpPr/>
          <p:nvPr/>
        </p:nvSpPr>
        <p:spPr>
          <a:xfrm>
            <a:off x="858179" y="823159"/>
            <a:ext cx="5755629" cy="45719"/>
          </a:xfrm>
          <a:prstGeom prst="roundRect">
            <a:avLst>
              <a:gd name="adj" fmla="val 50000"/>
            </a:avLst>
          </a:prstGeom>
          <a:solidFill>
            <a:srgbClr val="256FDF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marL="0" marR="0" lvl="0" indent="0" algn="l" defTabSz="342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FFFFFF"/>
                </a:solidFill>
                <a:latin typeface="Circular Std"/>
                <a:ea typeface="Circular Std"/>
                <a:cs typeface="Circular Std"/>
                <a:sym typeface="Circular Std"/>
              </a:defRPr>
            </a:pPr>
            <a:endParaRPr kumimoji="0" sz="67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rcular Std"/>
              <a:sym typeface="Circular Std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F1D518A-8F6C-4E65-8513-660C335BCD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147" y="0"/>
            <a:ext cx="4729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824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10229</TotalTime>
  <Words>2587</Words>
  <Application>Microsoft Office PowerPoint</Application>
  <PresentationFormat>Panorámica</PresentationFormat>
  <Paragraphs>398</Paragraphs>
  <Slides>32</Slides>
  <Notes>30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4" baseType="lpstr">
      <vt:lpstr>Arial</vt:lpstr>
      <vt:lpstr>Calibri</vt:lpstr>
      <vt:lpstr>Circular Std</vt:lpstr>
      <vt:lpstr>Helvetica Neue</vt:lpstr>
      <vt:lpstr>Helvetica Neue Light</vt:lpstr>
      <vt:lpstr>Helvetica Neue Medium</vt:lpstr>
      <vt:lpstr>Montserrat-Bold</vt:lpstr>
      <vt:lpstr>Roboto Bold</vt:lpstr>
      <vt:lpstr>Roboto Regular</vt:lpstr>
      <vt:lpstr>Wingdings</vt:lpstr>
      <vt:lpstr>2_White</vt:lpstr>
      <vt:lpstr>Diapositiva de think-cell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SOFOFA HUB trabajará la innovación en 4 etapas</dc:title>
  <dc:creator>Ignacio Cobo</dc:creator>
  <cp:lastModifiedBy>Natalia Labbé Tetzner</cp:lastModifiedBy>
  <cp:revision>539</cp:revision>
  <dcterms:created xsi:type="dcterms:W3CDTF">2018-12-04T20:10:44Z</dcterms:created>
  <dcterms:modified xsi:type="dcterms:W3CDTF">2019-11-05T13:20:52Z</dcterms:modified>
</cp:coreProperties>
</file>